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50" r:id="rId1"/>
  </p:sldMasterIdLst>
  <p:sldIdLst>
    <p:sldId id="256" r:id="rId2"/>
    <p:sldId id="267" r:id="rId3"/>
    <p:sldId id="257" r:id="rId4"/>
    <p:sldId id="258" r:id="rId5"/>
    <p:sldId id="259" r:id="rId6"/>
    <p:sldId id="260" r:id="rId7"/>
    <p:sldId id="261"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599"/>
  </p:normalViewPr>
  <p:slideViewPr>
    <p:cSldViewPr snapToGrid="0" snapToObjects="1">
      <p:cViewPr varScale="1">
        <p:scale>
          <a:sx n="106" d="100"/>
          <a:sy n="106" d="100"/>
        </p:scale>
        <p:origin x="792"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GB"/>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912357BF-F460-C240-B5B5-33731FA78E57}" type="datetimeFigureOut">
              <a:rPr lang="en-US" smtClean="0"/>
              <a:t>7/19/21</a:t>
            </a:fld>
            <a:endParaRPr lang="en-US"/>
          </a:p>
        </p:txBody>
      </p:sp>
      <p:sp>
        <p:nvSpPr>
          <p:cNvPr id="5" name="Footer Placeholder 4"/>
          <p:cNvSpPr>
            <a:spLocks noGrp="1"/>
          </p:cNvSpPr>
          <p:nvPr>
            <p:ph type="ftr" sz="quarter" idx="11"/>
          </p:nvPr>
        </p:nvSpPr>
        <p:spPr>
          <a:xfrm>
            <a:off x="1876424" y="5410201"/>
            <a:ext cx="5124886" cy="365125"/>
          </a:xfrm>
        </p:spPr>
        <p:txBody>
          <a:bodyPr/>
          <a:lstStyle/>
          <a:p>
            <a:endParaRPr lang="en-US"/>
          </a:p>
        </p:txBody>
      </p:sp>
      <p:sp>
        <p:nvSpPr>
          <p:cNvPr id="6" name="Slide Number Placeholder 5"/>
          <p:cNvSpPr>
            <a:spLocks noGrp="1"/>
          </p:cNvSpPr>
          <p:nvPr>
            <p:ph type="sldNum" sz="quarter" idx="12"/>
          </p:nvPr>
        </p:nvSpPr>
        <p:spPr>
          <a:xfrm>
            <a:off x="9896911" y="5410199"/>
            <a:ext cx="771089" cy="365125"/>
          </a:xfrm>
        </p:spPr>
        <p:txBody>
          <a:bodyPr/>
          <a:lstStyle/>
          <a:p>
            <a:fld id="{C0DCB9CC-1FC3-3B49-BF38-6E556CD3F8AD}" type="slidenum">
              <a:rPr lang="en-US" smtClean="0"/>
              <a:t>‹#›</a:t>
            </a:fld>
            <a:endParaRPr lang="en-US"/>
          </a:p>
        </p:txBody>
      </p:sp>
    </p:spTree>
    <p:extLst>
      <p:ext uri="{BB962C8B-B14F-4D97-AF65-F5344CB8AC3E}">
        <p14:creationId xmlns:p14="http://schemas.microsoft.com/office/powerpoint/2010/main" val="3771536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12357BF-F460-C240-B5B5-33731FA78E57}" type="datetimeFigureOut">
              <a:rPr lang="en-US" smtClean="0"/>
              <a:t>7/19/21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DCB9CC-1FC3-3B49-BF38-6E556CD3F8AD}" type="slidenum">
              <a:rPr lang="en-US" smtClean="0"/>
              <a:t>‹#›</a:t>
            </a:fld>
            <a:endParaRPr lang="en-US"/>
          </a:p>
        </p:txBody>
      </p:sp>
    </p:spTree>
    <p:extLst>
      <p:ext uri="{BB962C8B-B14F-4D97-AF65-F5344CB8AC3E}">
        <p14:creationId xmlns:p14="http://schemas.microsoft.com/office/powerpoint/2010/main" val="28621444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12357BF-F460-C240-B5B5-33731FA78E57}" type="datetimeFigureOut">
              <a:rPr lang="en-US" smtClean="0"/>
              <a:t>7/19/21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DCB9CC-1FC3-3B49-BF38-6E556CD3F8AD}" type="slidenum">
              <a:rPr lang="en-US" smtClean="0"/>
              <a:t>‹#›</a:t>
            </a:fld>
            <a:endParaRPr lang="en-US"/>
          </a:p>
        </p:txBody>
      </p:sp>
    </p:spTree>
    <p:extLst>
      <p:ext uri="{BB962C8B-B14F-4D97-AF65-F5344CB8AC3E}">
        <p14:creationId xmlns:p14="http://schemas.microsoft.com/office/powerpoint/2010/main" val="31365164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12357BF-F460-C240-B5B5-33731FA78E57}" type="datetimeFigureOut">
              <a:rPr lang="en-US" smtClean="0"/>
              <a:t>7/19/21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DCB9CC-1FC3-3B49-BF38-6E556CD3F8AD}" type="slidenum">
              <a:rPr lang="en-US" smtClean="0"/>
              <a:t>‹#›</a:t>
            </a:fld>
            <a:endParaRPr lang="en-US"/>
          </a:p>
        </p:txBody>
      </p:sp>
    </p:spTree>
    <p:extLst>
      <p:ext uri="{BB962C8B-B14F-4D97-AF65-F5344CB8AC3E}">
        <p14:creationId xmlns:p14="http://schemas.microsoft.com/office/powerpoint/2010/main" val="29592885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GB"/>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12357BF-F460-C240-B5B5-33731FA78E57}" type="datetimeFigureOut">
              <a:rPr lang="en-US" smtClean="0"/>
              <a:t>7/19/21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0DCB9CC-1FC3-3B49-BF38-6E556CD3F8AD}" type="slidenum">
              <a:rPr lang="en-US" smtClean="0"/>
              <a:t>‹#›</a:t>
            </a:fld>
            <a:endParaRPr lang="en-US"/>
          </a:p>
        </p:txBody>
      </p:sp>
    </p:spTree>
    <p:extLst>
      <p:ext uri="{BB962C8B-B14F-4D97-AF65-F5344CB8AC3E}">
        <p14:creationId xmlns:p14="http://schemas.microsoft.com/office/powerpoint/2010/main" val="1769043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12357BF-F460-C240-B5B5-33731FA78E57}" type="datetimeFigureOut">
              <a:rPr lang="en-US" smtClean="0"/>
              <a:t>7/19/21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0DCB9CC-1FC3-3B49-BF38-6E556CD3F8AD}" type="slidenum">
              <a:rPr lang="en-US" smtClean="0"/>
              <a:t>‹#›</a:t>
            </a:fld>
            <a:endParaRPr lang="en-US"/>
          </a:p>
        </p:txBody>
      </p:sp>
    </p:spTree>
    <p:extLst>
      <p:ext uri="{BB962C8B-B14F-4D97-AF65-F5344CB8AC3E}">
        <p14:creationId xmlns:p14="http://schemas.microsoft.com/office/powerpoint/2010/main" val="14223454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2357BF-F460-C240-B5B5-33731FA78E57}" type="datetimeFigureOut">
              <a:rPr lang="en-US" smtClean="0"/>
              <a:t>7/19/21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0DCB9CC-1FC3-3B49-BF38-6E556CD3F8AD}" type="slidenum">
              <a:rPr lang="en-US" smtClean="0"/>
              <a:t>‹#›</a:t>
            </a:fld>
            <a:endParaRPr lang="en-US"/>
          </a:p>
        </p:txBody>
      </p:sp>
    </p:spTree>
    <p:extLst>
      <p:ext uri="{BB962C8B-B14F-4D97-AF65-F5344CB8AC3E}">
        <p14:creationId xmlns:p14="http://schemas.microsoft.com/office/powerpoint/2010/main" val="3489972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12357BF-F460-C240-B5B5-33731FA78E57}" type="datetimeFigureOut">
              <a:rPr lang="en-US" smtClean="0"/>
              <a:t>7/19/21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DCB9CC-1FC3-3B49-BF38-6E556CD3F8AD}" type="slidenum">
              <a:rPr lang="en-US" smtClean="0"/>
              <a:t>‹#›</a:t>
            </a:fld>
            <a:endParaRPr lang="en-US"/>
          </a:p>
        </p:txBody>
      </p:sp>
    </p:spTree>
    <p:extLst>
      <p:ext uri="{BB962C8B-B14F-4D97-AF65-F5344CB8AC3E}">
        <p14:creationId xmlns:p14="http://schemas.microsoft.com/office/powerpoint/2010/main" val="26054109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12357BF-F460-C240-B5B5-33731FA78E57}" type="datetimeFigureOut">
              <a:rPr lang="en-US" smtClean="0"/>
              <a:t>7/19/21</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0DCB9CC-1FC3-3B49-BF38-6E556CD3F8AD}" type="slidenum">
              <a:rPr lang="en-US" smtClean="0"/>
              <a:t>‹#›</a:t>
            </a:fld>
            <a:endParaRPr lang="en-US"/>
          </a:p>
        </p:txBody>
      </p:sp>
    </p:spTree>
    <p:extLst>
      <p:ext uri="{BB962C8B-B14F-4D97-AF65-F5344CB8AC3E}">
        <p14:creationId xmlns:p14="http://schemas.microsoft.com/office/powerpoint/2010/main" val="1605038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GB"/>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12357BF-F460-C240-B5B5-33731FA78E57}" type="datetimeFigureOut">
              <a:rPr lang="en-US" smtClean="0"/>
              <a:t>7/19/21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DCB9CC-1FC3-3B49-BF38-6E556CD3F8AD}" type="slidenum">
              <a:rPr lang="en-US" smtClean="0"/>
              <a:t>‹#›</a:t>
            </a:fld>
            <a:endParaRPr lang="en-US"/>
          </a:p>
        </p:txBody>
      </p:sp>
    </p:spTree>
    <p:extLst>
      <p:ext uri="{BB962C8B-B14F-4D97-AF65-F5344CB8AC3E}">
        <p14:creationId xmlns:p14="http://schemas.microsoft.com/office/powerpoint/2010/main" val="42847106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GB"/>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12357BF-F460-C240-B5B5-33731FA78E57}" type="datetimeFigureOut">
              <a:rPr lang="en-US" smtClean="0"/>
              <a:t>7/19/21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DCB9CC-1FC3-3B49-BF38-6E556CD3F8AD}" type="slidenum">
              <a:rPr lang="en-US" smtClean="0"/>
              <a:t>‹#›</a:t>
            </a:fld>
            <a:endParaRPr lang="en-US"/>
          </a:p>
        </p:txBody>
      </p:sp>
    </p:spTree>
    <p:extLst>
      <p:ext uri="{BB962C8B-B14F-4D97-AF65-F5344CB8AC3E}">
        <p14:creationId xmlns:p14="http://schemas.microsoft.com/office/powerpoint/2010/main" val="5057453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GB"/>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12357BF-F460-C240-B5B5-33731FA78E57}" type="datetimeFigureOut">
              <a:rPr lang="en-US" smtClean="0"/>
              <a:t>7/19/21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DCB9CC-1FC3-3B49-BF38-6E556CD3F8AD}" type="slidenum">
              <a:rPr lang="en-US" smtClean="0"/>
              <a:t>‹#›</a:t>
            </a:fld>
            <a:endParaRPr lang="en-US"/>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1389490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GB"/>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12357BF-F460-C240-B5B5-33731FA78E57}" type="datetimeFigureOut">
              <a:rPr lang="en-US" smtClean="0"/>
              <a:t>7/19/21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DCB9CC-1FC3-3B49-BF38-6E556CD3F8AD}" type="slidenum">
              <a:rPr lang="en-US" smtClean="0"/>
              <a:t>‹#›</a:t>
            </a:fld>
            <a:endParaRPr lang="en-US"/>
          </a:p>
        </p:txBody>
      </p:sp>
    </p:spTree>
    <p:extLst>
      <p:ext uri="{BB962C8B-B14F-4D97-AF65-F5344CB8AC3E}">
        <p14:creationId xmlns:p14="http://schemas.microsoft.com/office/powerpoint/2010/main" val="37113248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GB"/>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912357BF-F460-C240-B5B5-33731FA78E57}" type="datetimeFigureOut">
              <a:rPr lang="en-US" smtClean="0"/>
              <a:t>7/19/21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0DCB9CC-1FC3-3B49-BF38-6E556CD3F8AD}" type="slidenum">
              <a:rPr lang="en-US" smtClean="0"/>
              <a:t>‹#›</a:t>
            </a:fld>
            <a:endParaRPr lang="en-US"/>
          </a:p>
        </p:txBody>
      </p:sp>
    </p:spTree>
    <p:extLst>
      <p:ext uri="{BB962C8B-B14F-4D97-AF65-F5344CB8AC3E}">
        <p14:creationId xmlns:p14="http://schemas.microsoft.com/office/powerpoint/2010/main" val="14403589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GB"/>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GB"/>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GB"/>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GB"/>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912357BF-F460-C240-B5B5-33731FA78E57}" type="datetimeFigureOut">
              <a:rPr lang="en-US" smtClean="0"/>
              <a:t>7/19/21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0DCB9CC-1FC3-3B49-BF38-6E556CD3F8AD}" type="slidenum">
              <a:rPr lang="en-US" smtClean="0"/>
              <a:t>‹#›</a:t>
            </a:fld>
            <a:endParaRPr lang="en-US"/>
          </a:p>
        </p:txBody>
      </p:sp>
    </p:spTree>
    <p:extLst>
      <p:ext uri="{BB962C8B-B14F-4D97-AF65-F5344CB8AC3E}">
        <p14:creationId xmlns:p14="http://schemas.microsoft.com/office/powerpoint/2010/main" val="34579780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12357BF-F460-C240-B5B5-33731FA78E57}" type="datetimeFigureOut">
              <a:rPr lang="en-US" smtClean="0"/>
              <a:t>7/19/21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DCB9CC-1FC3-3B49-BF38-6E556CD3F8AD}" type="slidenum">
              <a:rPr lang="en-US" smtClean="0"/>
              <a:t>‹#›</a:t>
            </a:fld>
            <a:endParaRPr lang="en-US"/>
          </a:p>
        </p:txBody>
      </p:sp>
    </p:spTree>
    <p:extLst>
      <p:ext uri="{BB962C8B-B14F-4D97-AF65-F5344CB8AC3E}">
        <p14:creationId xmlns:p14="http://schemas.microsoft.com/office/powerpoint/2010/main" val="24741897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12357BF-F460-C240-B5B5-33731FA78E57}" type="datetimeFigureOut">
              <a:rPr lang="en-US" smtClean="0"/>
              <a:t>7/19/21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DCB9CC-1FC3-3B49-BF38-6E556CD3F8AD}" type="slidenum">
              <a:rPr lang="en-US" smtClean="0"/>
              <a:t>‹#›</a:t>
            </a:fld>
            <a:endParaRPr lang="en-US"/>
          </a:p>
        </p:txBody>
      </p:sp>
    </p:spTree>
    <p:extLst>
      <p:ext uri="{BB962C8B-B14F-4D97-AF65-F5344CB8AC3E}">
        <p14:creationId xmlns:p14="http://schemas.microsoft.com/office/powerpoint/2010/main" val="3375734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100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12357BF-F460-C240-B5B5-33731FA78E57}" type="datetimeFigureOut">
              <a:rPr lang="en-US" smtClean="0"/>
              <a:t>7/19/21</a:t>
            </a:fld>
            <a:endParaRPr lang="en-US"/>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C0DCB9CC-1FC3-3B49-BF38-6E556CD3F8AD}" type="slidenum">
              <a:rPr lang="en-US" smtClean="0"/>
              <a:t>‹#›</a:t>
            </a:fld>
            <a:endParaRPr lang="en-US"/>
          </a:p>
        </p:txBody>
      </p:sp>
    </p:spTree>
    <p:extLst>
      <p:ext uri="{BB962C8B-B14F-4D97-AF65-F5344CB8AC3E}">
        <p14:creationId xmlns:p14="http://schemas.microsoft.com/office/powerpoint/2010/main" val="2164905238"/>
      </p:ext>
    </p:extLst>
  </p:cSld>
  <p:clrMap bg1="dk1" tx1="lt1" bg2="dk2" tx2="lt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 id="2147483762" r:id="rId12"/>
    <p:sldLayoutId id="2147483763" r:id="rId13"/>
    <p:sldLayoutId id="2147483764" r:id="rId14"/>
    <p:sldLayoutId id="2147483765" r:id="rId15"/>
    <p:sldLayoutId id="2147483766" r:id="rId16"/>
    <p:sldLayoutId id="2147483767"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 Id="rId5" Type="http://schemas.microsoft.com/office/2007/relationships/hdphoto" Target="../media/hdphoto2.wdp"/><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eur02.safelinks.protection.outlook.com/?url=https%3A%2F%2Fwww.valeofglamorgan.gov.uk%2Fen%2Fliving%2Fschools%2FAdditional-Learning-Needs%2FAdditional-Learning-Needs.aspx&amp;data=04%7C01%7CDunstanJ%40hwbcymru.net%7C42936e71fb9f497d636008d945f9055b%7C4f3f0e52b734416494091b601d147993%7C0%7C0%7C637617759178293721%7CUnknown%7CTWFpbGZsb3d8eyJWIjoiMC4wLjAwMDAiLCJQIjoiV2luMzIiLCJBTiI6Ik1haWwiLCJXVCI6Mn0%3D%7C1000&amp;sdata=nrJD7gz5IgXkTc5lbYJsPD0XALNvZJmr6ikNwYdOVEE%3D&amp;reserved=0"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gbr01.safelinks.protection.outlook.com/?url=https%3A%2F%2Fwww.youtube.com%2Fwatch%3Fv%3DEX5nSx082PU&amp;data=04%7C01%7Csredrup%40valeofglamorgan.gov.uk%7C770248243aaa4c31a8a608d936e5de99%7Ce399d3bb38ed469691cf79851dbf55ec%7C0%7C0%7C637601183164312252%7CUnknown%7CTWFpbGZsb3d8eyJWIjoiMC4wLjAwMDAiLCJQIjoiV2luMzIiLCJBTiI6Ik1haWwiLCJXVCI6Mn0%3D%7C1000&amp;sdata=Ld2Tv5Pzn38oUiCJnmWRlaPnII6V3VKKve8wi6fDsA4%3D&amp;reserved=0" TargetMode="External"/><Relationship Id="rId2" Type="http://schemas.openxmlformats.org/officeDocument/2006/relationships/hyperlink" Target="https://gbr01.safelinks.protection.outlook.com/?url=http%3A%2F%2Fwww.valeofglamorgan.gov.uk%2Ftheindex&amp;data=04%7C01%7Csredrup%40valeofglamorgan.gov.uk%7C770248243aaa4c31a8a608d936e5de99%7Ce399d3bb38ed469691cf79851dbf55ec%7C0%7C0%7C637601183164302299%7CUnknown%7CTWFpbGZsb3d8eyJWIjoiMC4wLjAwMDAiLCJQIjoiV2luMzIiLCJBTiI6Ik1haWwiLCJXVCI6Mn0%3D%7C1000&amp;sdata=uGScMcvbwCfoJ%2BzMSla292BnaOVfc61P7gmw9RNOJbc%3D&amp;reserved=0" TargetMode="External"/><Relationship Id="rId1" Type="http://schemas.openxmlformats.org/officeDocument/2006/relationships/slideLayout" Target="../slideLayouts/slideLayout6.xml"/><Relationship Id="rId5" Type="http://schemas.openxmlformats.org/officeDocument/2006/relationships/image" Target="../media/image5.jpeg"/><Relationship Id="rId4" Type="http://schemas.openxmlformats.org/officeDocument/2006/relationships/hyperlink" Target="https://gbr01.safelinks.protection.outlook.com/?url=https%3A%2F%2Fwww.youtube.com%2Fwatch%3Fv%3DArURUQW2JyM&amp;data=04%7C01%7Csredrup%40valeofglamorgan.gov.uk%7C770248243aaa4c31a8a608d936e5de99%7Ce399d3bb38ed469691cf79851dbf55ec%7C0%7C0%7C637601183164322209%7CUnknown%7CTWFpbGZsb3d8eyJWIjoiMC4wLjAwMDAiLCJQIjoiV2luMzIiLCJBTiI6Ik1haWwiLCJXVCI6Mn0%3D%7C1000&amp;sdata=XlzSoBzep8FcCA4pnR7fc0ovL2zyoOQ8jz8cHJFVz50%3D&amp;reserved=0"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hyperlink" Target="https://gbr01.safelinks.protection.outlook.com/?url=http%3A%2F%2Fwww.snapcymru.org%2F&amp;data=04%7C01%7Csredrup%40valeofglamorgan.gov.uk%7Ce2a49bc08ca24045467c08d942fd7bb1%7Ce399d3bb38ed469691cf79851dbf55ec%7C0%7C0%7C637614478729792954%7CUnknown%7CTWFpbGZsb3d8eyJWIjoiMC4wLjAwMDAiLCJQIjoiV2luMzIiLCJBTiI6Ik1haWwiLCJXVCI6Mn0%3D%7C1000&amp;sdata=6klk%2FtR1ieCEUTLPB4G%2FZnC3rldKEv11I4KjrtwCGF8%3D&amp;reserved=0" TargetMode="External"/><Relationship Id="rId2" Type="http://schemas.openxmlformats.org/officeDocument/2006/relationships/hyperlink" Target="https://www.youtube.com/watch?v=FzPllzbheI8" TargetMode="Externa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hyperlink" Target="https://gbr01.safelinks.protection.outlook.com/?url=http%3A%2F%2Fwww.snapcymru.org%2Fcontact&amp;data=04%7C01%7Csredrup%40valeofglamorgan.gov.uk%7Ce2a49bc08ca24045467c08d942fd7bb1%7Ce399d3bb38ed469691cf79851dbf55ec%7C0%7C0%7C637614478729802909%7CUnknown%7CTWFpbGZsb3d8eyJWIjoiMC4wLjAwMDAiLCJQIjoiV2luMzIiLCJBTiI6Ik1haWwiLCJXVCI6Mn0%3D%7C1000&amp;sdata=aVLH2C%2BGIrrk0XfmYUv%2FNpE9xmah1PBniYpcn5GkhRA%3D&amp;reserved=0" TargetMode="External"/><Relationship Id="rId2" Type="http://schemas.openxmlformats.org/officeDocument/2006/relationships/hyperlink" Target="https://gbr01.safelinks.protection.outlook.com/?url=http%3A%2F%2Fwww.snapcymru.org%2F&amp;data=04%7C01%7Csredrup%40valeofglamorgan.gov.uk%7Ce2a49bc08ca24045467c08d942fd7bb1%7Ce399d3bb38ed469691cf79851dbf55ec%7C0%7C0%7C637614478729802909%7CUnknown%7CTWFpbGZsb3d8eyJWIjoiMC4wLjAwMDAiLCJQIjoiV2luMzIiLCJBTiI6Ik1haWwiLCJXVCI6Mn0%3D%7C1000&amp;sdata=xSEg5PJL%2B6BhP7o4K5m16aljq%2BxtA4DzCbszxE9wNME%3D&amp;reserved=0" TargetMode="External"/><Relationship Id="rId1" Type="http://schemas.openxmlformats.org/officeDocument/2006/relationships/slideLayout" Target="../slideLayouts/slideLayout6.xml"/><Relationship Id="rId5" Type="http://schemas.openxmlformats.org/officeDocument/2006/relationships/hyperlink" Target="https://gbr01.safelinks.protection.outlook.com/?url=https%3A%2F%2Fwww.snapcymru.org%2Fmediation%2F&amp;data=04%7C01%7Csredrup%40valeofglamorgan.gov.uk%7Ce2a49bc08ca24045467c08d942fd7bb1%7Ce399d3bb38ed469691cf79851dbf55ec%7C0%7C0%7C637614478729802909%7CUnknown%7CTWFpbGZsb3d8eyJWIjoiMC4wLjAwMDAiLCJQIjoiV2luMzIiLCJBTiI6Ik1haWwiLCJXVCI6Mn0%3D%7C1000&amp;sdata=utrCRVyu7J%2B5IC1CHHG9bggp4z%2F2ePjwVwT1JOPJPis%3D&amp;reserved=0" TargetMode="External"/><Relationship Id="rId4" Type="http://schemas.openxmlformats.org/officeDocument/2006/relationships/hyperlink" Target="mailto:DRS@snapcymru.org" TargetMode="External"/></Relationships>
</file>

<file path=ppt/slides/_rels/slide8.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hyperlink" Target="https://youtu.be/ISba05AGqJk" TargetMode="External"/><Relationship Id="rId7" Type="http://schemas.openxmlformats.org/officeDocument/2006/relationships/image" Target="../media/image9.jpeg"/><Relationship Id="rId2" Type="http://schemas.openxmlformats.org/officeDocument/2006/relationships/hyperlink" Target="https://youtu.be/z9633ZL9zls" TargetMode="External"/><Relationship Id="rId1" Type="http://schemas.openxmlformats.org/officeDocument/2006/relationships/slideLayout" Target="../slideLayouts/slideLayout6.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hyperlink" Target="https://youtu.be/Dst2Gs-tzp0" TargetMode="External"/><Relationship Id="rId7" Type="http://schemas.openxmlformats.org/officeDocument/2006/relationships/image" Target="../media/image12.png"/><Relationship Id="rId2" Type="http://schemas.openxmlformats.org/officeDocument/2006/relationships/hyperlink" Target="https://youtu.be/RT1y2pqSYhA" TargetMode="External"/><Relationship Id="rId1" Type="http://schemas.openxmlformats.org/officeDocument/2006/relationships/slideLayout" Target="../slideLayouts/slideLayout6.xml"/><Relationship Id="rId6" Type="http://schemas.openxmlformats.org/officeDocument/2006/relationships/hyperlink" Target="https://youtu.be/8lgj3Wm5R5I" TargetMode="External"/><Relationship Id="rId5" Type="http://schemas.openxmlformats.org/officeDocument/2006/relationships/hyperlink" Target="https://youtu.be/d53YS4wQuBA" TargetMode="External"/><Relationship Id="rId10" Type="http://schemas.openxmlformats.org/officeDocument/2006/relationships/image" Target="../media/image15.jpeg"/><Relationship Id="rId4" Type="http://schemas.openxmlformats.org/officeDocument/2006/relationships/hyperlink" Target="https://youtu.be/ISba05AGqJk" TargetMode="External"/><Relationship Id="rId9" Type="http://schemas.openxmlformats.org/officeDocument/2006/relationships/image" Target="../media/image14.jpeg"/></Relationships>
</file>

<file path=ppt/slides/_rels/slide10.xml.rels><?xml version="1.0" encoding="UTF-8" standalone="yes"?>
<Relationships xmlns="http://schemas.openxmlformats.org/package/2006/relationships"><Relationship Id="rId2" Type="http://schemas.openxmlformats.org/officeDocument/2006/relationships/hyperlink" Target="https://www.youtube.com/playlist?list=PLhSmMGgX6cin37FQS9NAbYSx6xrOTvEF4" TargetMode="Externa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emf"/><Relationship Id="rId1" Type="http://schemas.openxmlformats.org/officeDocument/2006/relationships/slideLayout" Target="../slideLayouts/slideLayout6.xml"/><Relationship Id="rId4" Type="http://schemas.openxmlformats.org/officeDocument/2006/relationships/image" Target="../media/image1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18563-D4D7-D24E-97EE-D73F1EBFA5F1}"/>
              </a:ext>
            </a:extLst>
          </p:cNvPr>
          <p:cNvSpPr>
            <a:spLocks noGrp="1"/>
          </p:cNvSpPr>
          <p:nvPr>
            <p:ph type="ctrTitle"/>
          </p:nvPr>
        </p:nvSpPr>
        <p:spPr>
          <a:xfrm>
            <a:off x="1947861" y="2507272"/>
            <a:ext cx="8791575" cy="2124075"/>
          </a:xfrm>
        </p:spPr>
        <p:txBody>
          <a:bodyPr>
            <a:normAutofit/>
          </a:bodyPr>
          <a:lstStyle/>
          <a:p>
            <a:r>
              <a:rPr lang="en-US" dirty="0">
                <a:solidFill>
                  <a:schemeClr val="bg2">
                    <a:lumMod val="60000"/>
                    <a:lumOff val="40000"/>
                  </a:schemeClr>
                </a:solidFill>
                <a:latin typeface="Calibri" panose="020F0502020204030204" pitchFamily="34" charset="0"/>
                <a:cs typeface="Calibri" panose="020F0502020204030204" pitchFamily="34" charset="0"/>
              </a:rPr>
              <a:t>Additional Learning Needs &amp; Educational Tribunal Act</a:t>
            </a:r>
          </a:p>
        </p:txBody>
      </p:sp>
      <p:pic>
        <p:nvPicPr>
          <p:cNvPr id="7" name="Picture 6">
            <a:extLst>
              <a:ext uri="{FF2B5EF4-FFF2-40B4-BE49-F238E27FC236}">
                <a16:creationId xmlns:a16="http://schemas.microsoft.com/office/drawing/2014/main" id="{F23E2818-359F-6D4D-AD64-BB1A0BB8F083}"/>
              </a:ext>
            </a:extLst>
          </p:cNvPr>
          <p:cNvPicPr/>
          <p:nvPr/>
        </p:nvPicPr>
        <p:blipFill>
          <a:blip r:embed="rId2">
            <a:extLst>
              <a:ext uri="{BEBA8EAE-BF5A-486C-A8C5-ECC9F3942E4B}">
                <a14:imgProps xmlns:a14="http://schemas.microsoft.com/office/drawing/2010/main">
                  <a14:imgLayer r:embed="rId3">
                    <a14:imgEffect>
                      <a14:backgroundRemoval t="5367" b="89831" l="6173" r="95370">
                        <a14:foregroundMark x1="9259" y1="51695" x2="18519" y2="64689"/>
                        <a14:foregroundMark x1="18519" y1="64689" x2="42901" y2="84463"/>
                        <a14:foregroundMark x1="42901" y1="84463" x2="59877" y2="87853"/>
                        <a14:foregroundMark x1="59877" y1="87853" x2="74074" y2="81921"/>
                        <a14:foregroundMark x1="74074" y1="81921" x2="85802" y2="70339"/>
                        <a14:foregroundMark x1="85802" y1="70339" x2="90741" y2="53672"/>
                        <a14:foregroundMark x1="90741" y1="53672" x2="84259" y2="28814"/>
                        <a14:foregroundMark x1="33951" y1="82486" x2="34568" y2="81073"/>
                        <a14:foregroundMark x1="34877" y1="82486" x2="67901" y2="83333"/>
                        <a14:foregroundMark x1="67901" y1="83333" x2="43827" y2="86158"/>
                        <a14:foregroundMark x1="43827" y1="86158" x2="38580" y2="77966"/>
                        <a14:foregroundMark x1="6525" y1="60814" x2="14198" y2="25706"/>
                        <a14:foregroundMark x1="14198" y1="25706" x2="25617" y2="14689"/>
                        <a14:foregroundMark x1="25617" y1="14689" x2="12346" y2="33333"/>
                        <a14:foregroundMark x1="12346" y1="33333" x2="20062" y2="19209"/>
                        <a14:foregroundMark x1="20062" y1="19209" x2="11111" y2="48588"/>
                        <a14:foregroundMark x1="11111" y1="48588" x2="12654" y2="42373"/>
                        <a14:foregroundMark x1="32099" y1="14124" x2="46296" y2="11299"/>
                        <a14:foregroundMark x1="46296" y1="11299" x2="44753" y2="10169"/>
                        <a14:foregroundMark x1="34568" y1="11582" x2="32716" y2="13559"/>
                        <a14:foregroundMark x1="31790" y1="12147" x2="45988" y2="12712"/>
                        <a14:foregroundMark x1="45988" y1="12712" x2="64198" y2="10169"/>
                        <a14:foregroundMark x1="64198" y1="10169" x2="87037" y2="34463"/>
                        <a14:foregroundMark x1="87037" y1="34463" x2="90432" y2="49153"/>
                        <a14:foregroundMark x1="90432" y1="49153" x2="90123" y2="50847"/>
                        <a14:foregroundMark x1="35802" y1="11582" x2="49552" y2="8573"/>
                        <a14:foregroundMark x1="50000" y1="8475" x2="67593" y2="14972"/>
                        <a14:foregroundMark x1="67593" y1="14972" x2="81173" y2="26554"/>
                        <a14:foregroundMark x1="81173" y1="26554" x2="90123" y2="42373"/>
                        <a14:foregroundMark x1="46560" y1="8573" x2="53086" y2="9887"/>
                        <a14:foregroundMark x1="37654" y1="6780" x2="42502" y2="7756"/>
                        <a14:foregroundMark x1="53086" y1="10734" x2="54321" y2="12147"/>
                        <a14:foregroundMark x1="69444" y1="15254" x2="73457" y2="16949"/>
                        <a14:foregroundMark x1="20988" y1="20056" x2="34259" y2="14124"/>
                        <a14:foregroundMark x1="34259" y1="14124" x2="20988" y2="23446"/>
                        <a14:foregroundMark x1="20988" y1="23446" x2="20988" y2="23446"/>
                        <a14:foregroundMark x1="71605" y1="15537" x2="82716" y2="26836"/>
                        <a14:foregroundMark x1="82716" y1="26836" x2="75000" y2="17514"/>
                        <a14:foregroundMark x1="85185" y1="28249" x2="91049" y2="50282"/>
                        <a14:foregroundMark x1="83333" y1="26836" x2="91975" y2="42655"/>
                        <a14:foregroundMark x1="91975" y1="42655" x2="92901" y2="46893"/>
                        <a14:foregroundMark x1="91049" y1="32203" x2="94444" y2="55650"/>
                        <a14:foregroundMark x1="94444" y1="40113" x2="94444" y2="47740"/>
                        <a14:foregroundMark x1="95370" y1="42938" x2="95679" y2="51695"/>
                        <a14:foregroundMark x1="75309" y1="18927" x2="75926" y2="18644"/>
                        <a14:foregroundMark x1="75000" y1="15254" x2="76852" y2="17514"/>
                        <a14:foregroundMark x1="43210" y1="5367" x2="54012" y2="5932"/>
                        <a14:foregroundMark x1="53086" y1="9887" x2="54012" y2="10169"/>
                        <a14:foregroundMark x1="54012" y1="10169" x2="54938" y2="11582"/>
                        <a14:foregroundMark x1="49691" y1="7345" x2="55864" y2="10169"/>
                        <a14:backgroundMark x1="4321" y1="61582" x2="5556" y2="64407"/>
                      </a14:backgroundRemoval>
                    </a14:imgEffect>
                  </a14:imgLayer>
                </a14:imgProps>
              </a:ext>
              <a:ext uri="{28A0092B-C50C-407E-A947-70E740481C1C}">
                <a14:useLocalDpi xmlns:a14="http://schemas.microsoft.com/office/drawing/2010/main" val="0"/>
              </a:ext>
            </a:extLst>
          </a:blip>
          <a:srcRect/>
          <a:stretch>
            <a:fillRect/>
          </a:stretch>
        </p:blipFill>
        <p:spPr bwMode="auto">
          <a:xfrm>
            <a:off x="9529763" y="344401"/>
            <a:ext cx="1828800" cy="1798724"/>
          </a:xfrm>
          <a:prstGeom prst="rect">
            <a:avLst/>
          </a:prstGeom>
          <a:noFill/>
          <a:ln>
            <a:noFill/>
          </a:ln>
        </p:spPr>
      </p:pic>
      <p:pic>
        <p:nvPicPr>
          <p:cNvPr id="9" name="Picture 8">
            <a:extLst>
              <a:ext uri="{FF2B5EF4-FFF2-40B4-BE49-F238E27FC236}">
                <a16:creationId xmlns:a16="http://schemas.microsoft.com/office/drawing/2014/main" id="{EC75F7AA-4EDF-B547-A093-D211A4CF157D}"/>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9524" b="98810" l="2198" r="91209">
                        <a14:foregroundMark x1="2198" y1="15476" x2="90110" y2="21429"/>
                        <a14:foregroundMark x1="3297" y1="98810" x2="3297" y2="98810"/>
                        <a14:foregroundMark x1="85714" y1="17857" x2="7692" y2="17857"/>
                        <a14:foregroundMark x1="84615" y1="30952" x2="67033" y2="83333"/>
                        <a14:foregroundMark x1="91209" y1="15476" x2="24176" y2="20238"/>
                        <a14:foregroundMark x1="24176" y1="20238" x2="7692" y2="17857"/>
                        <a14:foregroundMark x1="2198" y1="16667" x2="35165" y2="17857"/>
                        <a14:foregroundMark x1="35165" y1="17857" x2="68132" y2="16667"/>
                        <a14:foregroundMark x1="68132" y1="16667" x2="86813" y2="17857"/>
                        <a14:foregroundMark x1="5495" y1="11905" x2="79121" y2="20238"/>
                        <a14:foregroundMark x1="38462" y1="14286" x2="84615" y2="20238"/>
                        <a14:foregroundMark x1="7692" y1="15476" x2="84615" y2="20238"/>
                        <a14:foregroundMark x1="62637" y1="10714" x2="2198" y2="15476"/>
                        <a14:foregroundMark x1="61538" y1="13095" x2="87912" y2="16667"/>
                        <a14:foregroundMark x1="64835" y1="11905" x2="91209" y2="14286"/>
                        <a14:foregroundMark x1="84615" y1="98810" x2="84615" y2="98810"/>
                        <a14:foregroundMark x1="53846" y1="75000" x2="53846" y2="75000"/>
                        <a14:foregroundMark x1="51648" y1="98810" x2="90110" y2="97619"/>
                        <a14:foregroundMark x1="90110" y1="97619" x2="90110" y2="97619"/>
                        <a14:foregroundMark x1="62637" y1="11905" x2="90110" y2="13095"/>
                        <a14:foregroundMark x1="62637" y1="15476" x2="87912" y2="16667"/>
                        <a14:foregroundMark x1="10989" y1="17857" x2="27473" y2="16667"/>
                        <a14:foregroundMark x1="27473" y1="16667" x2="63736" y2="17857"/>
                        <a14:foregroundMark x1="63736" y1="17857" x2="80220" y2="16667"/>
                        <a14:foregroundMark x1="80220" y1="16667" x2="89011" y2="17857"/>
                        <a14:backgroundMark x1="0" y1="32143" x2="0" y2="79762"/>
                        <a14:backgroundMark x1="0" y1="88095" x2="2198" y2="98810"/>
                        <a14:backgroundMark x1="0" y1="21429" x2="0" y2="13095"/>
                        <a14:backgroundMark x1="2198" y1="21429" x2="2198" y2="15476"/>
                      </a14:backgroundRemoval>
                    </a14:imgEffect>
                  </a14:imgLayer>
                </a14:imgProps>
              </a:ext>
            </a:extLst>
          </a:blip>
          <a:stretch>
            <a:fillRect/>
          </a:stretch>
        </p:blipFill>
        <p:spPr>
          <a:xfrm>
            <a:off x="527047" y="455002"/>
            <a:ext cx="1828800" cy="1688123"/>
          </a:xfrm>
          <a:prstGeom prst="rect">
            <a:avLst/>
          </a:prstGeom>
        </p:spPr>
      </p:pic>
    </p:spTree>
    <p:extLst>
      <p:ext uri="{BB962C8B-B14F-4D97-AF65-F5344CB8AC3E}">
        <p14:creationId xmlns:p14="http://schemas.microsoft.com/office/powerpoint/2010/main" val="38821049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DE794-BAA8-B942-A362-751E6AC1520E}"/>
              </a:ext>
            </a:extLst>
          </p:cNvPr>
          <p:cNvSpPr>
            <a:spLocks noGrp="1"/>
          </p:cNvSpPr>
          <p:nvPr>
            <p:ph type="title"/>
          </p:nvPr>
        </p:nvSpPr>
        <p:spPr>
          <a:xfrm>
            <a:off x="1143000" y="179573"/>
            <a:ext cx="10174573" cy="1019640"/>
          </a:xfrm>
        </p:spPr>
        <p:txBody>
          <a:bodyPr/>
          <a:lstStyle/>
          <a:p>
            <a:r>
              <a:rPr lang="en-US" dirty="0">
                <a:solidFill>
                  <a:schemeClr val="bg2">
                    <a:lumMod val="60000"/>
                    <a:lumOff val="40000"/>
                  </a:schemeClr>
                </a:solidFill>
                <a:latin typeface="Calibri" panose="020F0502020204030204" pitchFamily="34" charset="0"/>
                <a:cs typeface="Calibri" panose="020F0502020204030204" pitchFamily="34" charset="0"/>
              </a:rPr>
              <a:t>Additional Learning needs in </a:t>
            </a:r>
            <a:r>
              <a:rPr lang="en-US" dirty="0" err="1">
                <a:solidFill>
                  <a:schemeClr val="bg2">
                    <a:lumMod val="60000"/>
                    <a:lumOff val="40000"/>
                  </a:schemeClr>
                </a:solidFill>
                <a:latin typeface="Calibri" panose="020F0502020204030204" pitchFamily="34" charset="0"/>
                <a:cs typeface="Calibri" panose="020F0502020204030204" pitchFamily="34" charset="0"/>
              </a:rPr>
              <a:t>st.</a:t>
            </a:r>
            <a:r>
              <a:rPr lang="en-US" dirty="0">
                <a:solidFill>
                  <a:schemeClr val="bg2">
                    <a:lumMod val="60000"/>
                    <a:lumOff val="40000"/>
                  </a:schemeClr>
                </a:solidFill>
                <a:latin typeface="Calibri" panose="020F0502020204030204" pitchFamily="34" charset="0"/>
                <a:cs typeface="Calibri" panose="020F0502020204030204" pitchFamily="34" charset="0"/>
              </a:rPr>
              <a:t> joseph’s</a:t>
            </a:r>
          </a:p>
        </p:txBody>
      </p:sp>
      <p:sp>
        <p:nvSpPr>
          <p:cNvPr id="3" name="Content Placeholder 2">
            <a:extLst>
              <a:ext uri="{FF2B5EF4-FFF2-40B4-BE49-F238E27FC236}">
                <a16:creationId xmlns:a16="http://schemas.microsoft.com/office/drawing/2014/main" id="{7F6A579F-23EA-9045-AEE0-0821CEF4B118}"/>
              </a:ext>
            </a:extLst>
          </p:cNvPr>
          <p:cNvSpPr>
            <a:spLocks noGrp="1"/>
          </p:cNvSpPr>
          <p:nvPr>
            <p:ph idx="1"/>
          </p:nvPr>
        </p:nvSpPr>
        <p:spPr>
          <a:xfrm>
            <a:off x="377252" y="1043545"/>
            <a:ext cx="11437495" cy="5387235"/>
          </a:xfrm>
        </p:spPr>
        <p:txBody>
          <a:bodyPr/>
          <a:lstStyle/>
          <a:p>
            <a:r>
              <a:rPr lang="en-US" dirty="0">
                <a:solidFill>
                  <a:schemeClr val="accent5">
                    <a:lumMod val="50000"/>
                  </a:schemeClr>
                </a:solidFill>
              </a:rPr>
              <a:t>ALNCO – </a:t>
            </a:r>
            <a:r>
              <a:rPr lang="en-US" dirty="0" err="1">
                <a:solidFill>
                  <a:schemeClr val="accent5">
                    <a:lumMod val="50000"/>
                  </a:schemeClr>
                </a:solidFill>
              </a:rPr>
              <a:t>Mrs</a:t>
            </a:r>
            <a:r>
              <a:rPr lang="en-US" dirty="0">
                <a:solidFill>
                  <a:schemeClr val="accent5">
                    <a:lumMod val="50000"/>
                  </a:schemeClr>
                </a:solidFill>
              </a:rPr>
              <a:t> J Dunstan</a:t>
            </a:r>
          </a:p>
          <a:p>
            <a:pPr marL="0" indent="0" algn="ctr">
              <a:buNone/>
            </a:pPr>
            <a:r>
              <a:rPr lang="en-US" i="1" u="sng" dirty="0">
                <a:solidFill>
                  <a:schemeClr val="accent5">
                    <a:lumMod val="50000"/>
                  </a:schemeClr>
                </a:solidFill>
              </a:rPr>
              <a:t>School Provision: Three stage process</a:t>
            </a:r>
          </a:p>
          <a:p>
            <a:pPr marL="0" indent="0" algn="ctr">
              <a:buNone/>
            </a:pPr>
            <a:endParaRPr lang="en-US" i="1" u="sng" dirty="0">
              <a:solidFill>
                <a:schemeClr val="accent5">
                  <a:lumMod val="50000"/>
                </a:schemeClr>
              </a:solidFill>
            </a:endParaRPr>
          </a:p>
          <a:p>
            <a:pPr marL="0" indent="0">
              <a:buNone/>
            </a:pPr>
            <a:r>
              <a:rPr lang="en-US" sz="2000" dirty="0">
                <a:solidFill>
                  <a:schemeClr val="accent5">
                    <a:lumMod val="50000"/>
                  </a:schemeClr>
                </a:solidFill>
                <a:latin typeface="Calibri" panose="020F0502020204030204" pitchFamily="34" charset="0"/>
                <a:cs typeface="Calibri" panose="020F0502020204030204" pitchFamily="34" charset="0"/>
              </a:rPr>
              <a:t>1) In St Joseph’s School </a:t>
            </a:r>
            <a:r>
              <a:rPr lang="en-GB" sz="2000" dirty="0">
                <a:solidFill>
                  <a:schemeClr val="accent5">
                    <a:lumMod val="50000"/>
                  </a:schemeClr>
                </a:solidFill>
                <a:latin typeface="Calibri" panose="020F0502020204030204" pitchFamily="34" charset="0"/>
                <a:cs typeface="Calibri" panose="020F0502020204030204" pitchFamily="34" charset="0"/>
              </a:rPr>
              <a:t>the teaching of pupils with ALN is a whole-school responsibility. The core of the teachers’ work involves a continuous cycle of planning, teaching, and assessing. </a:t>
            </a:r>
          </a:p>
          <a:p>
            <a:pPr marL="0" indent="0">
              <a:buNone/>
            </a:pPr>
            <a:r>
              <a:rPr lang="en-US" sz="2000" dirty="0">
                <a:solidFill>
                  <a:schemeClr val="accent5">
                    <a:lumMod val="50000"/>
                  </a:schemeClr>
                </a:solidFill>
                <a:latin typeface="Calibri" panose="020F0502020204030204" pitchFamily="34" charset="0"/>
                <a:cs typeface="Calibri" panose="020F0502020204030204" pitchFamily="34" charset="0"/>
              </a:rPr>
              <a:t>2) Identified groups of pupils receive additional support, according to available resources and level of need – this may be educational, emotional, social and/or </a:t>
            </a:r>
            <a:r>
              <a:rPr lang="en-US" sz="2000" dirty="0" err="1">
                <a:solidFill>
                  <a:schemeClr val="accent5">
                    <a:lumMod val="50000"/>
                  </a:schemeClr>
                </a:solidFill>
                <a:latin typeface="Calibri" panose="020F0502020204030204" pitchFamily="34" charset="0"/>
                <a:cs typeface="Calibri" panose="020F0502020204030204" pitchFamily="34" charset="0"/>
              </a:rPr>
              <a:t>behavioural</a:t>
            </a:r>
            <a:r>
              <a:rPr lang="en-US" sz="2000" dirty="0">
                <a:solidFill>
                  <a:schemeClr val="accent5">
                    <a:lumMod val="50000"/>
                  </a:schemeClr>
                </a:solidFill>
                <a:latin typeface="Calibri" panose="020F0502020204030204" pitchFamily="34" charset="0"/>
                <a:cs typeface="Calibri" panose="020F0502020204030204" pitchFamily="34" charset="0"/>
              </a:rPr>
              <a:t>. These interventions may be short term and are part of our normal practice.</a:t>
            </a:r>
          </a:p>
          <a:p>
            <a:pPr marL="0" indent="0">
              <a:buNone/>
            </a:pPr>
            <a:r>
              <a:rPr lang="en-US" sz="2000" dirty="0">
                <a:solidFill>
                  <a:schemeClr val="accent5">
                    <a:lumMod val="50000"/>
                  </a:schemeClr>
                </a:solidFill>
                <a:latin typeface="Calibri" panose="020F0502020204030204" pitchFamily="34" charset="0"/>
                <a:cs typeface="Calibri" panose="020F0502020204030204" pitchFamily="34" charset="0"/>
              </a:rPr>
              <a:t>3) Pupil identified as having: </a:t>
            </a:r>
            <a:r>
              <a:rPr lang="en-GB" sz="2000" b="1" i="1" dirty="0">
                <a:solidFill>
                  <a:schemeClr val="accent5">
                    <a:lumMod val="50000"/>
                  </a:schemeClr>
                </a:solidFill>
                <a:latin typeface="Calibri" panose="020F0502020204030204" pitchFamily="34" charset="0"/>
                <a:cs typeface="Calibri" panose="020F0502020204030204" pitchFamily="34" charset="0"/>
              </a:rPr>
              <a:t>a significantly greater difficulty in learning than the majority of others of the same age</a:t>
            </a:r>
            <a:r>
              <a:rPr lang="en-GB" sz="2000" i="1" dirty="0">
                <a:solidFill>
                  <a:schemeClr val="accent5">
                    <a:lumMod val="50000"/>
                  </a:schemeClr>
                </a:solidFill>
                <a:latin typeface="Calibri" panose="020F0502020204030204" pitchFamily="34" charset="0"/>
                <a:cs typeface="Calibri" panose="020F0502020204030204" pitchFamily="34" charset="0"/>
              </a:rPr>
              <a:t>  (</a:t>
            </a:r>
            <a:r>
              <a:rPr lang="en-GB" sz="2000" dirty="0">
                <a:solidFill>
                  <a:schemeClr val="accent5">
                    <a:lumMod val="50000"/>
                  </a:schemeClr>
                </a:solidFill>
                <a:latin typeface="Calibri" panose="020F0502020204030204" pitchFamily="34" charset="0"/>
                <a:cs typeface="Calibri" panose="020F0502020204030204" pitchFamily="34" charset="0"/>
              </a:rPr>
              <a:t>The Additional Learning Needs Code For Wales 2021) may be defined as having ALN and school staff will assess these pupils individually, working in collaboration with parents/carers and appropriate agencies.</a:t>
            </a:r>
            <a:endParaRPr lang="en-US" sz="2000" dirty="0">
              <a:solidFill>
                <a:schemeClr val="accent5">
                  <a:lumMod val="50000"/>
                </a:schemeClr>
              </a:solidFill>
              <a:latin typeface="Calibri" panose="020F0502020204030204" pitchFamily="34" charset="0"/>
              <a:cs typeface="Calibri" panose="020F0502020204030204" pitchFamily="34" charset="0"/>
            </a:endParaRPr>
          </a:p>
          <a:p>
            <a:pPr marL="0" indent="0">
              <a:buNone/>
            </a:pPr>
            <a:endParaRPr lang="en-US" dirty="0">
              <a:solidFill>
                <a:schemeClr val="accent5">
                  <a:lumMod val="50000"/>
                </a:schemeClr>
              </a:solidFill>
            </a:endParaRPr>
          </a:p>
          <a:p>
            <a:pPr marL="0" indent="0">
              <a:buNone/>
            </a:pPr>
            <a:endParaRPr lang="en-US" dirty="0">
              <a:solidFill>
                <a:schemeClr val="accent5">
                  <a:lumMod val="75000"/>
                </a:schemeClr>
              </a:solidFill>
            </a:endParaRPr>
          </a:p>
          <a:p>
            <a:pPr marL="0" indent="0">
              <a:buNone/>
            </a:pPr>
            <a:endParaRPr lang="en-US" dirty="0">
              <a:solidFill>
                <a:schemeClr val="accent5">
                  <a:lumMod val="75000"/>
                </a:schemeClr>
              </a:solidFill>
            </a:endParaRPr>
          </a:p>
          <a:p>
            <a:pPr marL="0" indent="0">
              <a:buNone/>
            </a:pPr>
            <a:endParaRPr lang="en-US" dirty="0">
              <a:solidFill>
                <a:schemeClr val="accent5">
                  <a:lumMod val="75000"/>
                </a:schemeClr>
              </a:solidFill>
            </a:endParaRPr>
          </a:p>
          <a:p>
            <a:endParaRPr lang="en-US" dirty="0"/>
          </a:p>
        </p:txBody>
      </p:sp>
    </p:spTree>
    <p:extLst>
      <p:ext uri="{BB962C8B-B14F-4D97-AF65-F5344CB8AC3E}">
        <p14:creationId xmlns:p14="http://schemas.microsoft.com/office/powerpoint/2010/main" val="32346106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147E6D-B01D-4D49-B72D-3B151286658C}"/>
              </a:ext>
            </a:extLst>
          </p:cNvPr>
          <p:cNvSpPr>
            <a:spLocks noGrp="1"/>
          </p:cNvSpPr>
          <p:nvPr>
            <p:ph type="title"/>
          </p:nvPr>
        </p:nvSpPr>
        <p:spPr/>
        <p:txBody>
          <a:bodyPr/>
          <a:lstStyle/>
          <a:p>
            <a:r>
              <a:rPr lang="en-US" dirty="0">
                <a:solidFill>
                  <a:schemeClr val="bg2">
                    <a:lumMod val="60000"/>
                    <a:lumOff val="40000"/>
                  </a:schemeClr>
                </a:solidFill>
                <a:latin typeface="Calibri" panose="020F0502020204030204" pitchFamily="34" charset="0"/>
                <a:cs typeface="Calibri" panose="020F0502020204030204" pitchFamily="34" charset="0"/>
              </a:rPr>
              <a:t>Vale of </a:t>
            </a:r>
            <a:r>
              <a:rPr lang="en-US" dirty="0" err="1">
                <a:solidFill>
                  <a:schemeClr val="bg2">
                    <a:lumMod val="60000"/>
                    <a:lumOff val="40000"/>
                  </a:schemeClr>
                </a:solidFill>
                <a:latin typeface="Calibri" panose="020F0502020204030204" pitchFamily="34" charset="0"/>
                <a:cs typeface="Calibri" panose="020F0502020204030204" pitchFamily="34" charset="0"/>
              </a:rPr>
              <a:t>glamorgan</a:t>
            </a:r>
            <a:r>
              <a:rPr lang="en-US" dirty="0">
                <a:solidFill>
                  <a:schemeClr val="bg2">
                    <a:lumMod val="60000"/>
                    <a:lumOff val="40000"/>
                  </a:schemeClr>
                </a:solidFill>
                <a:latin typeface="Calibri" panose="020F0502020204030204" pitchFamily="34" charset="0"/>
                <a:cs typeface="Calibri" panose="020F0502020204030204" pitchFamily="34" charset="0"/>
              </a:rPr>
              <a:t> website information</a:t>
            </a:r>
          </a:p>
        </p:txBody>
      </p:sp>
      <p:sp>
        <p:nvSpPr>
          <p:cNvPr id="3" name="Content Placeholder 2">
            <a:extLst>
              <a:ext uri="{FF2B5EF4-FFF2-40B4-BE49-F238E27FC236}">
                <a16:creationId xmlns:a16="http://schemas.microsoft.com/office/drawing/2014/main" id="{44F94B2A-A769-7240-ADED-BF8F5059C40D}"/>
              </a:ext>
            </a:extLst>
          </p:cNvPr>
          <p:cNvSpPr>
            <a:spLocks noGrp="1"/>
          </p:cNvSpPr>
          <p:nvPr>
            <p:ph idx="1"/>
          </p:nvPr>
        </p:nvSpPr>
        <p:spPr>
          <a:xfrm>
            <a:off x="1427162" y="3000376"/>
            <a:ext cx="9905999" cy="1957388"/>
          </a:xfrm>
        </p:spPr>
        <p:txBody>
          <a:bodyPr>
            <a:normAutofit/>
          </a:bodyPr>
          <a:lstStyle/>
          <a:p>
            <a:pPr marL="0" indent="0">
              <a:buNone/>
            </a:pPr>
            <a:endParaRPr lang="en-GB" dirty="0">
              <a:solidFill>
                <a:srgbClr val="C00000"/>
              </a:solidFill>
              <a:hlinkClick r:id="rId2">
                <a:extLst>
                  <a:ext uri="{A12FA001-AC4F-418D-AE19-62706E023703}">
                    <ahyp:hlinkClr xmlns:ahyp="http://schemas.microsoft.com/office/drawing/2018/hyperlinkcolor" val="tx"/>
                  </a:ext>
                </a:extLst>
              </a:hlinkClick>
            </a:endParaRPr>
          </a:p>
          <a:p>
            <a:pPr marL="0" indent="0">
              <a:buNone/>
            </a:pPr>
            <a:endParaRPr lang="en-GB" dirty="0">
              <a:solidFill>
                <a:srgbClr val="C00000"/>
              </a:solidFill>
              <a:hlinkClick r:id="rId2">
                <a:extLst>
                  <a:ext uri="{A12FA001-AC4F-418D-AE19-62706E023703}">
                    <ahyp:hlinkClr xmlns:ahyp="http://schemas.microsoft.com/office/drawing/2018/hyperlinkcolor" val="tx"/>
                  </a:ext>
                </a:extLst>
              </a:hlinkClick>
            </a:endParaRPr>
          </a:p>
          <a:p>
            <a:r>
              <a:rPr lang="en-GB" sz="2000" dirty="0">
                <a:solidFill>
                  <a:srgbClr val="C00000"/>
                </a:solidFill>
                <a:latin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https://www.valeofglamorgan.gov.uk/en/living/schools/Additional-Learning-Needs/Additional-Learning-Needs.aspx</a:t>
            </a:r>
            <a:endParaRPr lang="en-GB" sz="2000" dirty="0">
              <a:solidFill>
                <a:srgbClr val="C00000"/>
              </a:solidFill>
              <a:latin typeface="Calibri" panose="020F0502020204030204" pitchFamily="34" charset="0"/>
              <a:cs typeface="Calibri" panose="020F0502020204030204" pitchFamily="34" charset="0"/>
            </a:endParaRPr>
          </a:p>
          <a:p>
            <a:endParaRPr lang="en-GB" dirty="0">
              <a:solidFill>
                <a:srgbClr val="C00000"/>
              </a:solidFill>
            </a:endParaRPr>
          </a:p>
          <a:p>
            <a:endParaRPr lang="en-US" dirty="0"/>
          </a:p>
        </p:txBody>
      </p:sp>
      <p:sp>
        <p:nvSpPr>
          <p:cNvPr id="4" name="TextBox 3">
            <a:extLst>
              <a:ext uri="{FF2B5EF4-FFF2-40B4-BE49-F238E27FC236}">
                <a16:creationId xmlns:a16="http://schemas.microsoft.com/office/drawing/2014/main" id="{C5E6CAB4-425F-F649-88A6-EE2FA2F55807}"/>
              </a:ext>
            </a:extLst>
          </p:cNvPr>
          <p:cNvSpPr txBox="1"/>
          <p:nvPr/>
        </p:nvSpPr>
        <p:spPr>
          <a:xfrm>
            <a:off x="3028950" y="2261364"/>
            <a:ext cx="7229475" cy="400110"/>
          </a:xfrm>
          <a:prstGeom prst="rect">
            <a:avLst/>
          </a:prstGeom>
          <a:noFill/>
        </p:spPr>
        <p:txBody>
          <a:bodyPr wrap="square" rtlCol="0">
            <a:spAutoFit/>
          </a:bodyPr>
          <a:lstStyle/>
          <a:p>
            <a:r>
              <a:rPr lang="en-US" sz="2000" dirty="0">
                <a:solidFill>
                  <a:schemeClr val="accent5">
                    <a:lumMod val="50000"/>
                  </a:schemeClr>
                </a:solidFill>
                <a:latin typeface="Calibri" panose="020F0502020204030204" pitchFamily="34" charset="0"/>
                <a:cs typeface="Calibri" panose="020F0502020204030204" pitchFamily="34" charset="0"/>
              </a:rPr>
              <a:t>Additional information is available – just follow the link:</a:t>
            </a:r>
          </a:p>
        </p:txBody>
      </p:sp>
    </p:spTree>
    <p:extLst>
      <p:ext uri="{BB962C8B-B14F-4D97-AF65-F5344CB8AC3E}">
        <p14:creationId xmlns:p14="http://schemas.microsoft.com/office/powerpoint/2010/main" val="30591671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0F76C-3C2B-3B44-AFCC-2F6D64BCA42D}"/>
              </a:ext>
            </a:extLst>
          </p:cNvPr>
          <p:cNvSpPr>
            <a:spLocks noGrp="1"/>
          </p:cNvSpPr>
          <p:nvPr>
            <p:ph type="title"/>
          </p:nvPr>
        </p:nvSpPr>
        <p:spPr>
          <a:xfrm>
            <a:off x="998538" y="304193"/>
            <a:ext cx="9905998" cy="1478570"/>
          </a:xfrm>
        </p:spPr>
        <p:txBody>
          <a:bodyPr>
            <a:normAutofit fontScale="90000"/>
          </a:bodyPr>
          <a:lstStyle/>
          <a:p>
            <a:r>
              <a:rPr lang="en-GB" dirty="0">
                <a:solidFill>
                  <a:schemeClr val="bg2">
                    <a:lumMod val="60000"/>
                    <a:lumOff val="40000"/>
                  </a:schemeClr>
                </a:solidFill>
                <a:latin typeface="Calibri" panose="020F0502020204030204" pitchFamily="34" charset="0"/>
                <a:cs typeface="Calibri" panose="020F0502020204030204" pitchFamily="34" charset="0"/>
              </a:rPr>
              <a:t>The Index for Children and Young People with Disabilities or Additional Needs</a:t>
            </a:r>
            <a:br>
              <a:rPr lang="en-GB" dirty="0"/>
            </a:br>
            <a:endParaRPr lang="en-US" dirty="0"/>
          </a:p>
        </p:txBody>
      </p:sp>
      <p:sp>
        <p:nvSpPr>
          <p:cNvPr id="3" name="Rectangle 2">
            <a:extLst>
              <a:ext uri="{FF2B5EF4-FFF2-40B4-BE49-F238E27FC236}">
                <a16:creationId xmlns:a16="http://schemas.microsoft.com/office/drawing/2014/main" id="{6CB048BE-D27B-924F-B3A7-F98B26F6DA47}"/>
              </a:ext>
            </a:extLst>
          </p:cNvPr>
          <p:cNvSpPr/>
          <p:nvPr/>
        </p:nvSpPr>
        <p:spPr>
          <a:xfrm>
            <a:off x="557964" y="1798789"/>
            <a:ext cx="11076071" cy="4708981"/>
          </a:xfrm>
          <a:prstGeom prst="rect">
            <a:avLst/>
          </a:prstGeom>
        </p:spPr>
        <p:txBody>
          <a:bodyPr wrap="square">
            <a:spAutoFit/>
          </a:bodyPr>
          <a:lstStyle/>
          <a:p>
            <a:pPr algn="just"/>
            <a:r>
              <a:rPr lang="en-GB" sz="2000" dirty="0">
                <a:solidFill>
                  <a:schemeClr val="accent5">
                    <a:lumMod val="50000"/>
                  </a:schemeClr>
                </a:solidFill>
                <a:latin typeface="Calibri" panose="020F0502020204030204" pitchFamily="34" charset="0"/>
                <a:ea typeface="Calibri" panose="020F0502020204030204" pitchFamily="34" charset="0"/>
              </a:rPr>
              <a:t>The Index is for families who have children age 0-18 years, who have a disability or additional need and live in the Vale of Glamorgan.</a:t>
            </a:r>
          </a:p>
          <a:p>
            <a:pPr algn="just"/>
            <a:r>
              <a:rPr lang="en-GB" sz="2000" dirty="0">
                <a:solidFill>
                  <a:schemeClr val="accent5">
                    <a:lumMod val="50000"/>
                  </a:schemeClr>
                </a:solidFill>
                <a:latin typeface="Calibri" panose="020F0502020204030204" pitchFamily="34" charset="0"/>
                <a:ea typeface="Calibri" panose="020F0502020204030204" pitchFamily="34" charset="0"/>
              </a:rPr>
              <a:t>It’s a way of us keeping families informed about what’s available locally and nationally. </a:t>
            </a:r>
          </a:p>
          <a:p>
            <a:pPr algn="just"/>
            <a:r>
              <a:rPr lang="en-GB" sz="2000" dirty="0">
                <a:solidFill>
                  <a:schemeClr val="accent5">
                    <a:lumMod val="50000"/>
                  </a:schemeClr>
                </a:solidFill>
                <a:latin typeface="Calibri" panose="020F0502020204030204" pitchFamily="34" charset="0"/>
                <a:ea typeface="Calibri" panose="020F0502020204030204" pitchFamily="34" charset="0"/>
              </a:rPr>
              <a:t> </a:t>
            </a:r>
          </a:p>
          <a:p>
            <a:pPr algn="just"/>
            <a:r>
              <a:rPr lang="en-GB" sz="2000" dirty="0">
                <a:solidFill>
                  <a:schemeClr val="accent5">
                    <a:lumMod val="50000"/>
                  </a:schemeClr>
                </a:solidFill>
                <a:latin typeface="Calibri" panose="020F0502020204030204" pitchFamily="34" charset="0"/>
                <a:ea typeface="Calibri" panose="020F0502020204030204" pitchFamily="34" charset="0"/>
              </a:rPr>
              <a:t>You’ll receive a newsletter every three months, packed full with information about events, activities, playschemes and services, as well as regular ebulletins. You can also contact us directly with any questions you have.</a:t>
            </a:r>
          </a:p>
          <a:p>
            <a:pPr algn="just"/>
            <a:r>
              <a:rPr lang="en-GB" sz="2000" dirty="0">
                <a:solidFill>
                  <a:schemeClr val="accent5">
                    <a:lumMod val="50000"/>
                  </a:schemeClr>
                </a:solidFill>
                <a:latin typeface="Calibri" panose="020F0502020204030204" pitchFamily="34" charset="0"/>
                <a:ea typeface="Calibri" panose="020F0502020204030204" pitchFamily="34" charset="0"/>
              </a:rPr>
              <a:t> </a:t>
            </a:r>
          </a:p>
          <a:p>
            <a:pPr algn="just"/>
            <a:r>
              <a:rPr lang="en-GB" sz="2000" dirty="0">
                <a:solidFill>
                  <a:schemeClr val="accent5">
                    <a:lumMod val="50000"/>
                  </a:schemeClr>
                </a:solidFill>
                <a:latin typeface="Calibri" panose="020F0502020204030204" pitchFamily="34" charset="0"/>
                <a:ea typeface="Calibri" panose="020F0502020204030204" pitchFamily="34" charset="0"/>
              </a:rPr>
              <a:t>Sign up is free and completely voluntary and you don’t need to have a diagnosed disability.</a:t>
            </a:r>
          </a:p>
          <a:p>
            <a:pPr algn="just"/>
            <a:r>
              <a:rPr lang="en-GB" sz="2000" dirty="0">
                <a:solidFill>
                  <a:schemeClr val="accent5">
                    <a:lumMod val="50000"/>
                  </a:schemeClr>
                </a:solidFill>
                <a:latin typeface="Calibri" panose="020F0502020204030204" pitchFamily="34" charset="0"/>
                <a:ea typeface="Calibri" panose="020F0502020204030204" pitchFamily="34" charset="0"/>
              </a:rPr>
              <a:t>There is more information on our web pages, as well as a quick video and an online registration form</a:t>
            </a:r>
            <a:r>
              <a:rPr lang="en-GB" sz="2000" dirty="0">
                <a:solidFill>
                  <a:srgbClr val="1F497D"/>
                </a:solidFill>
                <a:latin typeface="Calibri" panose="020F0502020204030204" pitchFamily="34" charset="0"/>
                <a:ea typeface="Calibri" panose="020F0502020204030204" pitchFamily="34" charset="0"/>
              </a:rPr>
              <a:t>: </a:t>
            </a:r>
            <a:r>
              <a:rPr lang="en-GB" sz="2000" u="sng" dirty="0">
                <a:solidFill>
                  <a:srgbClr val="C00000"/>
                </a:solidFill>
                <a:latin typeface="Calibri" panose="020F0502020204030204" pitchFamily="34" charset="0"/>
                <a:ea typeface="Calibri" panose="020F0502020204030204" pitchFamily="34" charset="0"/>
                <a:hlinkClick r:id="rId2">
                  <a:extLst>
                    <a:ext uri="{A12FA001-AC4F-418D-AE19-62706E023703}">
                      <ahyp:hlinkClr xmlns:ahyp="http://schemas.microsoft.com/office/drawing/2018/hyperlinkcolor" val="tx"/>
                    </a:ext>
                  </a:extLst>
                </a:hlinkClick>
              </a:rPr>
              <a:t>www.valeofglamorgan.gov.uk/theindex</a:t>
            </a:r>
            <a:endParaRPr lang="en-GB" sz="2000" dirty="0">
              <a:solidFill>
                <a:srgbClr val="C00000"/>
              </a:solidFill>
              <a:latin typeface="Calibri" panose="020F0502020204030204" pitchFamily="34" charset="0"/>
              <a:ea typeface="Calibri" panose="020F0502020204030204" pitchFamily="34" charset="0"/>
            </a:endParaRPr>
          </a:p>
          <a:p>
            <a:pPr algn="just"/>
            <a:r>
              <a:rPr lang="en-GB" sz="2000" dirty="0">
                <a:solidFill>
                  <a:schemeClr val="accent5">
                    <a:lumMod val="50000"/>
                  </a:schemeClr>
                </a:solidFill>
                <a:latin typeface="Calibri" panose="020F0502020204030204" pitchFamily="34" charset="0"/>
                <a:ea typeface="Calibri" panose="020F0502020204030204" pitchFamily="34" charset="0"/>
              </a:rPr>
              <a:t>The Index video: </a:t>
            </a:r>
          </a:p>
          <a:p>
            <a:pPr algn="just"/>
            <a:r>
              <a:rPr lang="en-GB" sz="2000" dirty="0">
                <a:solidFill>
                  <a:schemeClr val="accent5">
                    <a:lumMod val="50000"/>
                  </a:schemeClr>
                </a:solidFill>
                <a:latin typeface="Calibri" panose="020F0502020204030204" pitchFamily="34" charset="0"/>
                <a:ea typeface="Calibri" panose="020F0502020204030204" pitchFamily="34" charset="0"/>
              </a:rPr>
              <a:t>English</a:t>
            </a:r>
            <a:r>
              <a:rPr lang="en-GB" sz="2000" dirty="0">
                <a:solidFill>
                  <a:srgbClr val="1F497D"/>
                </a:solidFill>
                <a:latin typeface="Calibri" panose="020F0502020204030204" pitchFamily="34" charset="0"/>
                <a:ea typeface="Calibri" panose="020F0502020204030204" pitchFamily="34" charset="0"/>
              </a:rPr>
              <a:t> </a:t>
            </a:r>
            <a:r>
              <a:rPr lang="en-GB" sz="2000" u="sng" dirty="0">
                <a:solidFill>
                  <a:srgbClr val="C00000"/>
                </a:solidFill>
                <a:latin typeface="Calibri" panose="020F0502020204030204" pitchFamily="34" charset="0"/>
                <a:ea typeface="Calibri" panose="020F0502020204030204" pitchFamily="34" charset="0"/>
                <a:hlinkClick r:id="rId3">
                  <a:extLst>
                    <a:ext uri="{A12FA001-AC4F-418D-AE19-62706E023703}">
                      <ahyp:hlinkClr xmlns:ahyp="http://schemas.microsoft.com/office/drawing/2018/hyperlinkcolor" val="tx"/>
                    </a:ext>
                  </a:extLst>
                </a:hlinkClick>
              </a:rPr>
              <a:t>https://www.youtube.com/watch?v=EX5nSx082PU</a:t>
            </a:r>
            <a:r>
              <a:rPr lang="en-GB" sz="2000" dirty="0">
                <a:solidFill>
                  <a:srgbClr val="C00000"/>
                </a:solidFill>
                <a:latin typeface="Calibri" panose="020F0502020204030204" pitchFamily="34" charset="0"/>
                <a:ea typeface="Calibri" panose="020F0502020204030204" pitchFamily="34" charset="0"/>
              </a:rPr>
              <a:t> </a:t>
            </a:r>
          </a:p>
          <a:p>
            <a:pPr algn="just"/>
            <a:r>
              <a:rPr lang="en-GB" sz="2000" dirty="0">
                <a:solidFill>
                  <a:schemeClr val="accent5">
                    <a:lumMod val="50000"/>
                  </a:schemeClr>
                </a:solidFill>
                <a:latin typeface="Calibri" panose="020F0502020204030204" pitchFamily="34" charset="0"/>
                <a:ea typeface="Calibri" panose="020F0502020204030204" pitchFamily="34" charset="0"/>
              </a:rPr>
              <a:t>Welsh version </a:t>
            </a:r>
            <a:r>
              <a:rPr lang="en-GB" sz="2000" u="sng" dirty="0">
                <a:solidFill>
                  <a:srgbClr val="C00000"/>
                </a:solidFill>
                <a:latin typeface="Calibri" panose="020F0502020204030204" pitchFamily="34" charset="0"/>
                <a:ea typeface="Calibri" panose="020F0502020204030204" pitchFamily="34" charset="0"/>
                <a:hlinkClick r:id="rId4">
                  <a:extLst>
                    <a:ext uri="{A12FA001-AC4F-418D-AE19-62706E023703}">
                      <ahyp:hlinkClr xmlns:ahyp="http://schemas.microsoft.com/office/drawing/2018/hyperlinkcolor" val="tx"/>
                    </a:ext>
                  </a:extLst>
                </a:hlinkClick>
              </a:rPr>
              <a:t>https://www.youtube.com/watch?v=ArURUQW2JyM</a:t>
            </a:r>
            <a:endParaRPr lang="en-GB" sz="2000" dirty="0">
              <a:solidFill>
                <a:srgbClr val="C00000"/>
              </a:solidFill>
              <a:latin typeface="Calibri" panose="020F0502020204030204" pitchFamily="34" charset="0"/>
              <a:ea typeface="Calibri" panose="020F0502020204030204" pitchFamily="34" charset="0"/>
            </a:endParaRPr>
          </a:p>
          <a:p>
            <a:r>
              <a:rPr lang="en-GB" sz="2000" dirty="0">
                <a:solidFill>
                  <a:srgbClr val="C00000"/>
                </a:solidFill>
                <a:latin typeface="Calibri" panose="020F0502020204030204" pitchFamily="34" charset="0"/>
                <a:ea typeface="Calibri" panose="020F0502020204030204" pitchFamily="34" charset="0"/>
              </a:rPr>
              <a:t> </a:t>
            </a:r>
          </a:p>
        </p:txBody>
      </p:sp>
      <p:pic>
        <p:nvPicPr>
          <p:cNvPr id="5" name="Picture 2" descr="The Index Newsletter">
            <a:extLst>
              <a:ext uri="{FF2B5EF4-FFF2-40B4-BE49-F238E27FC236}">
                <a16:creationId xmlns:a16="http://schemas.microsoft.com/office/drawing/2014/main" id="{7E740B78-6863-F74E-BD52-116E838AEB3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79146" y="863907"/>
            <a:ext cx="2793767" cy="9188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48464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FAE72-834E-3A4F-AA99-759AFBB401D6}"/>
              </a:ext>
            </a:extLst>
          </p:cNvPr>
          <p:cNvSpPr>
            <a:spLocks noGrp="1"/>
          </p:cNvSpPr>
          <p:nvPr>
            <p:ph type="title"/>
          </p:nvPr>
        </p:nvSpPr>
        <p:spPr>
          <a:xfrm>
            <a:off x="1143001" y="82655"/>
            <a:ext cx="9905998" cy="818212"/>
          </a:xfrm>
        </p:spPr>
        <p:txBody>
          <a:bodyPr/>
          <a:lstStyle/>
          <a:p>
            <a:r>
              <a:rPr lang="en-US" dirty="0">
                <a:solidFill>
                  <a:schemeClr val="bg2">
                    <a:lumMod val="60000"/>
                    <a:lumOff val="40000"/>
                  </a:schemeClr>
                </a:solidFill>
              </a:rPr>
              <a:t>ALN &amp; Dispute resolution</a:t>
            </a:r>
          </a:p>
        </p:txBody>
      </p:sp>
      <p:sp>
        <p:nvSpPr>
          <p:cNvPr id="6" name="TextBox 5">
            <a:extLst>
              <a:ext uri="{FF2B5EF4-FFF2-40B4-BE49-F238E27FC236}">
                <a16:creationId xmlns:a16="http://schemas.microsoft.com/office/drawing/2014/main" id="{949F017A-CD56-C442-8693-14D62F84C1B9}"/>
              </a:ext>
            </a:extLst>
          </p:cNvPr>
          <p:cNvSpPr txBox="1"/>
          <p:nvPr/>
        </p:nvSpPr>
        <p:spPr>
          <a:xfrm>
            <a:off x="108284" y="741446"/>
            <a:ext cx="12083715" cy="6217087"/>
          </a:xfrm>
          <a:prstGeom prst="rect">
            <a:avLst/>
          </a:prstGeom>
          <a:noFill/>
        </p:spPr>
        <p:txBody>
          <a:bodyPr wrap="square" rtlCol="0">
            <a:spAutoFit/>
          </a:bodyPr>
          <a:lstStyle/>
          <a:p>
            <a:pPr algn="just"/>
            <a:r>
              <a:rPr lang="en-GB" sz="2000" dirty="0">
                <a:solidFill>
                  <a:schemeClr val="accent5">
                    <a:lumMod val="50000"/>
                  </a:schemeClr>
                </a:solidFill>
                <a:latin typeface="Calibri" panose="020F0502020204030204" pitchFamily="34" charset="0"/>
                <a:cs typeface="Calibri" panose="020F0502020204030204" pitchFamily="34" charset="0"/>
              </a:rPr>
              <a:t>In the Vale of Glamorgan we are always keen to try to address any concerns, worries or issues as soon as possible and this should be done by raising any issues with your child’s school in the first instance. </a:t>
            </a:r>
          </a:p>
          <a:p>
            <a:pPr algn="just"/>
            <a:r>
              <a:rPr lang="en-GB" sz="2000" dirty="0">
                <a:solidFill>
                  <a:schemeClr val="accent5">
                    <a:lumMod val="50000"/>
                  </a:schemeClr>
                </a:solidFill>
                <a:latin typeface="Calibri" panose="020F0502020204030204" pitchFamily="34" charset="0"/>
                <a:cs typeface="Calibri" panose="020F0502020204030204" pitchFamily="34" charset="0"/>
              </a:rPr>
              <a:t>As far back as the draft ALN Code (2017) principles for good practice in the avoidance and early resolution of </a:t>
            </a:r>
          </a:p>
          <a:p>
            <a:pPr algn="just"/>
            <a:r>
              <a:rPr lang="en-GB" sz="2000" dirty="0">
                <a:solidFill>
                  <a:schemeClr val="accent5">
                    <a:lumMod val="50000"/>
                  </a:schemeClr>
                </a:solidFill>
                <a:latin typeface="Calibri" panose="020F0502020204030204" pitchFamily="34" charset="0"/>
                <a:cs typeface="Calibri" panose="020F0502020204030204" pitchFamily="34" charset="0"/>
              </a:rPr>
              <a:t>disagreements around Additional Learning Needs. (WG, 2017. pp. 169) were identified. </a:t>
            </a:r>
          </a:p>
          <a:p>
            <a:pPr algn="just"/>
            <a:endParaRPr lang="en-GB" sz="2000" i="1" u="sng" dirty="0">
              <a:solidFill>
                <a:schemeClr val="accent5">
                  <a:lumMod val="50000"/>
                </a:schemeClr>
              </a:solidFill>
              <a:latin typeface="Calibri" panose="020F0502020204030204" pitchFamily="34" charset="0"/>
              <a:cs typeface="Calibri" panose="020F0502020204030204" pitchFamily="34" charset="0"/>
            </a:endParaRPr>
          </a:p>
          <a:p>
            <a:pPr algn="just"/>
            <a:r>
              <a:rPr lang="en-GB" sz="2000" i="1" u="sng" dirty="0">
                <a:solidFill>
                  <a:schemeClr val="accent5">
                    <a:lumMod val="50000"/>
                  </a:schemeClr>
                </a:solidFill>
                <a:latin typeface="Calibri" panose="020F0502020204030204" pitchFamily="34" charset="0"/>
                <a:cs typeface="Calibri" panose="020F0502020204030204" pitchFamily="34" charset="0"/>
              </a:rPr>
              <a:t>These good practice principles are:</a:t>
            </a:r>
          </a:p>
          <a:p>
            <a:pPr algn="just"/>
            <a:endParaRPr lang="en-GB" sz="2000" i="1" u="sng" dirty="0">
              <a:solidFill>
                <a:schemeClr val="accent5">
                  <a:lumMod val="50000"/>
                </a:schemeClr>
              </a:solidFill>
              <a:latin typeface="Calibri" panose="020F0502020204030204" pitchFamily="34" charset="0"/>
              <a:cs typeface="Calibri" panose="020F0502020204030204" pitchFamily="34" charset="0"/>
            </a:endParaRPr>
          </a:p>
          <a:p>
            <a:pPr marL="342900" lvl="0" indent="-342900" algn="just">
              <a:buFont typeface="Wingdings" pitchFamily="2" charset="2"/>
              <a:buChar char="v"/>
            </a:pPr>
            <a:r>
              <a:rPr lang="en-GB" sz="2000" dirty="0">
                <a:solidFill>
                  <a:schemeClr val="accent5">
                    <a:lumMod val="50000"/>
                  </a:schemeClr>
                </a:solidFill>
                <a:latin typeface="Calibri" panose="020F0502020204030204" pitchFamily="34" charset="0"/>
                <a:cs typeface="Calibri" panose="020F0502020204030204" pitchFamily="34" charset="0"/>
              </a:rPr>
              <a:t>Support to ensure parents can attend and contribute to meetings (face to face or virtual)</a:t>
            </a:r>
          </a:p>
          <a:p>
            <a:pPr marL="342900" lvl="0" indent="-342900" algn="just">
              <a:buFont typeface="Wingdings" pitchFamily="2" charset="2"/>
              <a:buChar char="v"/>
            </a:pPr>
            <a:r>
              <a:rPr lang="en-GB" sz="2000" dirty="0">
                <a:solidFill>
                  <a:schemeClr val="accent5">
                    <a:lumMod val="50000"/>
                  </a:schemeClr>
                </a:solidFill>
                <a:latin typeface="Calibri" panose="020F0502020204030204" pitchFamily="34" charset="0"/>
                <a:cs typeface="Calibri" panose="020F0502020204030204" pitchFamily="34" charset="0"/>
              </a:rPr>
              <a:t>Ensure communication is inclusive and sensitive so parents feel like equal partners </a:t>
            </a:r>
          </a:p>
          <a:p>
            <a:pPr lvl="0" algn="just"/>
            <a:r>
              <a:rPr lang="en-GB" sz="2000" dirty="0">
                <a:solidFill>
                  <a:schemeClr val="accent5">
                    <a:lumMod val="50000"/>
                  </a:schemeClr>
                </a:solidFill>
                <a:latin typeface="Calibri" panose="020F0502020204030204" pitchFamily="34" charset="0"/>
                <a:cs typeface="Calibri" panose="020F0502020204030204" pitchFamily="34" charset="0"/>
              </a:rPr>
              <a:t>open questioning in meetings so concerns and misunderstandings are dealt with early on</a:t>
            </a:r>
          </a:p>
          <a:p>
            <a:pPr marL="342900" lvl="0" indent="-342900" algn="just">
              <a:buFont typeface="Wingdings" pitchFamily="2" charset="2"/>
              <a:buChar char="v"/>
            </a:pPr>
            <a:r>
              <a:rPr lang="en-GB" sz="2000" dirty="0">
                <a:solidFill>
                  <a:schemeClr val="accent5">
                    <a:lumMod val="50000"/>
                  </a:schemeClr>
                </a:solidFill>
                <a:latin typeface="Calibri" panose="020F0502020204030204" pitchFamily="34" charset="0"/>
                <a:cs typeface="Calibri" panose="020F0502020204030204" pitchFamily="34" charset="0"/>
              </a:rPr>
              <a:t>Face to face meetings to plan the way forward</a:t>
            </a:r>
          </a:p>
          <a:p>
            <a:pPr marL="342900" lvl="0" indent="-342900" algn="just">
              <a:buFont typeface="Wingdings" pitchFamily="2" charset="2"/>
              <a:buChar char="v"/>
            </a:pPr>
            <a:r>
              <a:rPr lang="en-GB" sz="2000" dirty="0">
                <a:solidFill>
                  <a:schemeClr val="accent5">
                    <a:lumMod val="50000"/>
                  </a:schemeClr>
                </a:solidFill>
                <a:latin typeface="Calibri" panose="020F0502020204030204" pitchFamily="34" charset="0"/>
                <a:cs typeface="Calibri" panose="020F0502020204030204" pitchFamily="34" charset="0"/>
              </a:rPr>
              <a:t>All parties have the same information from the same trusted source </a:t>
            </a:r>
          </a:p>
          <a:p>
            <a:pPr marL="342900" lvl="0" indent="-342900" algn="just">
              <a:buFont typeface="Wingdings" pitchFamily="2" charset="2"/>
              <a:buChar char="v"/>
            </a:pPr>
            <a:r>
              <a:rPr lang="en-GB" sz="2000" dirty="0">
                <a:solidFill>
                  <a:schemeClr val="accent5">
                    <a:lumMod val="50000"/>
                  </a:schemeClr>
                </a:solidFill>
                <a:latin typeface="Calibri" panose="020F0502020204030204" pitchFamily="34" charset="0"/>
                <a:cs typeface="Calibri" panose="020F0502020204030204" pitchFamily="34" charset="0"/>
              </a:rPr>
              <a:t>Timely and consistent communication so trust is built </a:t>
            </a:r>
          </a:p>
          <a:p>
            <a:pPr marL="342900" lvl="0" indent="-342900" algn="just">
              <a:buFont typeface="Wingdings" pitchFamily="2" charset="2"/>
              <a:buChar char="v"/>
            </a:pPr>
            <a:r>
              <a:rPr lang="en-GB" sz="2000" dirty="0">
                <a:solidFill>
                  <a:schemeClr val="accent5">
                    <a:lumMod val="50000"/>
                  </a:schemeClr>
                </a:solidFill>
                <a:latin typeface="Calibri" panose="020F0502020204030204" pitchFamily="34" charset="0"/>
                <a:cs typeface="Calibri" panose="020F0502020204030204" pitchFamily="34" charset="0"/>
              </a:rPr>
              <a:t>Positive, open and constructive dialogue </a:t>
            </a:r>
          </a:p>
          <a:p>
            <a:pPr marL="342900" lvl="0" indent="-342900" algn="just">
              <a:buFont typeface="Wingdings" pitchFamily="2" charset="2"/>
              <a:buChar char="v"/>
            </a:pPr>
            <a:r>
              <a:rPr lang="en-GB" sz="2000" dirty="0">
                <a:solidFill>
                  <a:schemeClr val="accent5">
                    <a:lumMod val="50000"/>
                  </a:schemeClr>
                </a:solidFill>
                <a:latin typeface="Calibri" panose="020F0502020204030204" pitchFamily="34" charset="0"/>
                <a:cs typeface="Calibri" panose="020F0502020204030204" pitchFamily="34" charset="0"/>
              </a:rPr>
              <a:t>Explain the legislation underpinning decisions and </a:t>
            </a:r>
          </a:p>
          <a:p>
            <a:pPr lvl="0" algn="just"/>
            <a:r>
              <a:rPr lang="en-GB" sz="2000" dirty="0">
                <a:solidFill>
                  <a:schemeClr val="accent5">
                    <a:lumMod val="50000"/>
                  </a:schemeClr>
                </a:solidFill>
                <a:latin typeface="Calibri" panose="020F0502020204030204" pitchFamily="34" charset="0"/>
                <a:cs typeface="Calibri" panose="020F0502020204030204" pitchFamily="34" charset="0"/>
              </a:rPr>
              <a:t>signposting to further information </a:t>
            </a:r>
          </a:p>
          <a:p>
            <a:pPr marL="342900" lvl="0" indent="-342900" algn="just">
              <a:buFont typeface="Wingdings" pitchFamily="2" charset="2"/>
              <a:buChar char="v"/>
            </a:pPr>
            <a:r>
              <a:rPr lang="en-GB" sz="2000" dirty="0">
                <a:solidFill>
                  <a:schemeClr val="accent5">
                    <a:lumMod val="50000"/>
                  </a:schemeClr>
                </a:solidFill>
                <a:latin typeface="Calibri" panose="020F0502020204030204" pitchFamily="34" charset="0"/>
                <a:cs typeface="Calibri" panose="020F0502020204030204" pitchFamily="34" charset="0"/>
              </a:rPr>
              <a:t>Decisions are properly explained in inclusive language to parent and child / Young Person </a:t>
            </a:r>
          </a:p>
          <a:p>
            <a:pPr marL="342900" lvl="0" indent="-342900" algn="just">
              <a:buFont typeface="Wingdings" pitchFamily="2" charset="2"/>
              <a:buChar char="v"/>
            </a:pPr>
            <a:r>
              <a:rPr lang="en-GB" sz="2000" dirty="0">
                <a:solidFill>
                  <a:schemeClr val="accent5">
                    <a:lumMod val="50000"/>
                  </a:schemeClr>
                </a:solidFill>
                <a:latin typeface="Calibri" panose="020F0502020204030204" pitchFamily="34" charset="0"/>
                <a:cs typeface="Calibri" panose="020F0502020204030204" pitchFamily="34" charset="0"/>
              </a:rPr>
              <a:t>Supporting the examination of the IDP so decisions are transparent and all evidence has been considered</a:t>
            </a:r>
          </a:p>
          <a:p>
            <a:r>
              <a:rPr lang="en-GB" sz="2000" i="1" dirty="0">
                <a:solidFill>
                  <a:schemeClr val="accent5">
                    <a:lumMod val="75000"/>
                  </a:schemeClr>
                </a:solidFill>
                <a:latin typeface="Calibri" panose="020F0502020204030204" pitchFamily="34" charset="0"/>
                <a:cs typeface="Calibri" panose="020F0502020204030204" pitchFamily="34" charset="0"/>
              </a:rPr>
              <a:t>(</a:t>
            </a:r>
            <a:r>
              <a:rPr lang="en-GB" sz="2000" dirty="0">
                <a:solidFill>
                  <a:schemeClr val="accent5">
                    <a:lumMod val="75000"/>
                  </a:schemeClr>
                </a:solidFill>
                <a:latin typeface="Calibri" panose="020F0502020204030204" pitchFamily="34" charset="0"/>
                <a:cs typeface="Calibri" panose="020F0502020204030204" pitchFamily="34" charset="0"/>
              </a:rPr>
              <a:t> </a:t>
            </a:r>
          </a:p>
          <a:p>
            <a:endParaRPr lang="en-US" dirty="0"/>
          </a:p>
        </p:txBody>
      </p:sp>
    </p:spTree>
    <p:extLst>
      <p:ext uri="{BB962C8B-B14F-4D97-AF65-F5344CB8AC3E}">
        <p14:creationId xmlns:p14="http://schemas.microsoft.com/office/powerpoint/2010/main" val="11475991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E1CCB0-A943-C04B-B6C3-069314F6EA1C}"/>
              </a:ext>
            </a:extLst>
          </p:cNvPr>
          <p:cNvSpPr>
            <a:spLocks noGrp="1"/>
          </p:cNvSpPr>
          <p:nvPr>
            <p:ph type="title"/>
          </p:nvPr>
        </p:nvSpPr>
        <p:spPr/>
        <p:txBody>
          <a:bodyPr/>
          <a:lstStyle/>
          <a:p>
            <a:r>
              <a:rPr lang="en-US" dirty="0">
                <a:solidFill>
                  <a:schemeClr val="bg2">
                    <a:lumMod val="60000"/>
                    <a:lumOff val="40000"/>
                  </a:schemeClr>
                </a:solidFill>
              </a:rPr>
              <a:t>ALN &amp; Dispute resolution</a:t>
            </a:r>
          </a:p>
        </p:txBody>
      </p:sp>
      <p:sp>
        <p:nvSpPr>
          <p:cNvPr id="3" name="Rectangle 2">
            <a:extLst>
              <a:ext uri="{FF2B5EF4-FFF2-40B4-BE49-F238E27FC236}">
                <a16:creationId xmlns:a16="http://schemas.microsoft.com/office/drawing/2014/main" id="{DF49CF9E-E207-AB45-94D8-5CD63E4570D1}"/>
              </a:ext>
            </a:extLst>
          </p:cNvPr>
          <p:cNvSpPr/>
          <p:nvPr/>
        </p:nvSpPr>
        <p:spPr>
          <a:xfrm>
            <a:off x="434591" y="1947187"/>
            <a:ext cx="11319642" cy="4089068"/>
          </a:xfrm>
          <a:prstGeom prst="rect">
            <a:avLst/>
          </a:prstGeom>
        </p:spPr>
        <p:txBody>
          <a:bodyPr wrap="square">
            <a:spAutoFit/>
          </a:bodyPr>
          <a:lstStyle/>
          <a:p>
            <a:pPr>
              <a:lnSpc>
                <a:spcPct val="107000"/>
              </a:lnSpc>
              <a:spcAft>
                <a:spcPts val="800"/>
              </a:spcAft>
            </a:pPr>
            <a:r>
              <a:rPr lang="en-GB" sz="2000"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All schools should have staff trained in dispute resolution strategies to support this process. </a:t>
            </a:r>
          </a:p>
          <a:p>
            <a:pPr>
              <a:lnSpc>
                <a:spcPct val="107000"/>
              </a:lnSpc>
              <a:spcAft>
                <a:spcPts val="800"/>
              </a:spcAft>
            </a:pPr>
            <a:r>
              <a:rPr lang="en-GB" sz="2000"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A short film produced by the Welsh Government providing an overview of the avoiding disagreement and early dispute resolution aspect of the ALN Bill now Act can be found at :</a:t>
            </a:r>
          </a:p>
          <a:p>
            <a:pPr>
              <a:lnSpc>
                <a:spcPct val="107000"/>
              </a:lnSpc>
              <a:spcAft>
                <a:spcPts val="800"/>
              </a:spcAft>
            </a:pPr>
            <a:r>
              <a:rPr lang="en-GB" sz="2000"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 </a:t>
            </a:r>
            <a:r>
              <a:rPr lang="en-GB" sz="2000" u="sng" dirty="0">
                <a:solidFill>
                  <a:srgbClr val="C00000"/>
                </a:solidFill>
                <a:latin typeface="Calibri" panose="020F0502020204030204" pitchFamily="34" charset="0"/>
                <a:ea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https://www.youtube.com/watch?v=FzPllzbheI8</a:t>
            </a:r>
            <a:r>
              <a:rPr lang="en-GB" sz="2000" dirty="0">
                <a:solidFill>
                  <a:srgbClr val="C00000"/>
                </a:solidFill>
                <a:latin typeface="Calibri" panose="020F0502020204030204" pitchFamily="34" charset="0"/>
                <a:ea typeface="Calibri" panose="020F0502020204030204" pitchFamily="34" charset="0"/>
                <a:cs typeface="Calibri" panose="020F0502020204030204" pitchFamily="34" charset="0"/>
              </a:rPr>
              <a:t> </a:t>
            </a:r>
            <a:r>
              <a:rPr lang="en-GB" sz="2000"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or click the link below. </a:t>
            </a:r>
          </a:p>
          <a:p>
            <a:pPr>
              <a:lnSpc>
                <a:spcPct val="107000"/>
              </a:lnSpc>
              <a:spcAft>
                <a:spcPts val="800"/>
              </a:spcAft>
            </a:pPr>
            <a:r>
              <a:rPr lang="en-GB" sz="2000" u="sng" dirty="0">
                <a:solidFill>
                  <a:srgbClr val="C00000"/>
                </a:solidFill>
                <a:latin typeface="Calibri" panose="020F0502020204030204" pitchFamily="34" charset="0"/>
                <a:ea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Avoiding disagreements and earlier dispute resolution - YouTube</a:t>
            </a:r>
            <a:endParaRPr lang="en-GB" sz="2000" dirty="0">
              <a:solidFill>
                <a:srgbClr val="C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en-GB" sz="2000" dirty="0">
                <a:solidFill>
                  <a:schemeClr val="accent5">
                    <a:lumMod val="75000"/>
                  </a:schemeClr>
                </a:solidFill>
                <a:latin typeface="Calibri" panose="020F0502020204030204" pitchFamily="34" charset="0"/>
                <a:ea typeface="Calibri" panose="020F0502020204030204" pitchFamily="34" charset="0"/>
                <a:cs typeface="Calibri" panose="020F0502020204030204" pitchFamily="34" charset="0"/>
              </a:rPr>
              <a:t> </a:t>
            </a:r>
          </a:p>
          <a:p>
            <a:pPr>
              <a:lnSpc>
                <a:spcPct val="107000"/>
              </a:lnSpc>
              <a:spcAft>
                <a:spcPts val="800"/>
              </a:spcAft>
            </a:pPr>
            <a:r>
              <a:rPr lang="en-GB" sz="2000" spc="10" dirty="0">
                <a:solidFill>
                  <a:schemeClr val="accent5">
                    <a:lumMod val="50000"/>
                  </a:schemeClr>
                </a:solidFill>
                <a:latin typeface="Calibri" panose="020F0502020204030204" pitchFamily="34" charset="0"/>
                <a:ea typeface="Times New Roman" panose="02020603050405020304" pitchFamily="18" charset="0"/>
                <a:cs typeface="Calibri" panose="020F0502020204030204" pitchFamily="34" charset="0"/>
              </a:rPr>
              <a:t>Following these strategies should help parents and school work together in a mutually supportive and honest partnership, with the child at the centre to disuses and resolve any issues. </a:t>
            </a:r>
            <a:endParaRPr lang="en-GB" sz="2000"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en-GB" sz="2000"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Parents can seek further advice from </a:t>
            </a:r>
            <a:r>
              <a:rPr lang="en-GB" sz="2000" u="sng" dirty="0">
                <a:solidFill>
                  <a:srgbClr val="C00000"/>
                </a:solidFill>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www.snapcymru.org</a:t>
            </a:r>
            <a:r>
              <a:rPr lang="en-GB" sz="2000" dirty="0">
                <a:solidFill>
                  <a:srgbClr val="C00000"/>
                </a:solidFill>
                <a:latin typeface="Calibri" panose="020F0502020204030204" pitchFamily="34" charset="0"/>
                <a:ea typeface="Calibri" panose="020F0502020204030204" pitchFamily="34" charset="0"/>
                <a:cs typeface="Calibri" panose="020F0502020204030204" pitchFamily="34" charset="0"/>
              </a:rPr>
              <a:t> </a:t>
            </a:r>
          </a:p>
          <a:p>
            <a:pPr>
              <a:lnSpc>
                <a:spcPct val="107000"/>
              </a:lnSpc>
              <a:spcAft>
                <a:spcPts val="800"/>
              </a:spcAft>
            </a:pPr>
            <a:r>
              <a:rPr lang="en-GB" sz="2000" dirty="0">
                <a:solidFill>
                  <a:schemeClr val="accent5">
                    <a:lumMod val="75000"/>
                  </a:schemeClr>
                </a:solidFill>
                <a:latin typeface="Calibri" panose="020F0502020204030204" pitchFamily="34" charset="0"/>
                <a:ea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35443959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03F02A-873D-D443-B849-834A4AD83839}"/>
              </a:ext>
            </a:extLst>
          </p:cNvPr>
          <p:cNvSpPr>
            <a:spLocks noGrp="1"/>
          </p:cNvSpPr>
          <p:nvPr>
            <p:ph type="title"/>
          </p:nvPr>
        </p:nvSpPr>
        <p:spPr>
          <a:xfrm>
            <a:off x="778806" y="129787"/>
            <a:ext cx="9905998" cy="964495"/>
          </a:xfrm>
        </p:spPr>
        <p:txBody>
          <a:bodyPr/>
          <a:lstStyle/>
          <a:p>
            <a:r>
              <a:rPr lang="en-US" dirty="0">
                <a:solidFill>
                  <a:schemeClr val="bg2">
                    <a:lumMod val="60000"/>
                    <a:lumOff val="40000"/>
                  </a:schemeClr>
                </a:solidFill>
              </a:rPr>
              <a:t>ALN &amp; Dispute resolution</a:t>
            </a:r>
          </a:p>
        </p:txBody>
      </p:sp>
      <p:sp>
        <p:nvSpPr>
          <p:cNvPr id="3" name="Rectangle 2">
            <a:extLst>
              <a:ext uri="{FF2B5EF4-FFF2-40B4-BE49-F238E27FC236}">
                <a16:creationId xmlns:a16="http://schemas.microsoft.com/office/drawing/2014/main" id="{B68C1702-A297-1F4E-9B40-AFB9C4D10BC4}"/>
              </a:ext>
            </a:extLst>
          </p:cNvPr>
          <p:cNvSpPr/>
          <p:nvPr/>
        </p:nvSpPr>
        <p:spPr>
          <a:xfrm>
            <a:off x="1109272" y="967140"/>
            <a:ext cx="10274816" cy="5232138"/>
          </a:xfrm>
          <a:prstGeom prst="rect">
            <a:avLst/>
          </a:prstGeom>
        </p:spPr>
        <p:txBody>
          <a:bodyPr wrap="square">
            <a:spAutoFit/>
          </a:bodyPr>
          <a:lstStyle/>
          <a:p>
            <a:pPr>
              <a:lnSpc>
                <a:spcPct val="107000"/>
              </a:lnSpc>
              <a:spcAft>
                <a:spcPts val="800"/>
              </a:spcAft>
            </a:pPr>
            <a:r>
              <a:rPr lang="en-GB"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SNAP Cymru provides information, advice and support for parents, children and young people who have, or may have, Additional Learning Needs or disabilities</a:t>
            </a:r>
          </a:p>
          <a:p>
            <a:pPr>
              <a:lnSpc>
                <a:spcPct val="107000"/>
              </a:lnSpc>
              <a:spcAft>
                <a:spcPts val="800"/>
              </a:spcAft>
            </a:pPr>
            <a:r>
              <a:rPr lang="en-GB"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 SNAP Cymru provide the following impartial, confidential and free services:</a:t>
            </a:r>
          </a:p>
          <a:p>
            <a:pPr marL="342900" lvl="0" indent="-342900">
              <a:lnSpc>
                <a:spcPct val="107000"/>
              </a:lnSpc>
              <a:spcAft>
                <a:spcPts val="800"/>
              </a:spcAft>
              <a:buFont typeface="Symbol" pitchFamily="2" charset="2"/>
              <a:buChar char=""/>
            </a:pPr>
            <a:r>
              <a:rPr lang="en-GB" dirty="0">
                <a:solidFill>
                  <a:schemeClr val="accent5">
                    <a:lumMod val="50000"/>
                  </a:schemeClr>
                </a:solidFill>
                <a:latin typeface="Calibri" panose="020F0502020204030204" pitchFamily="34" charset="0"/>
                <a:ea typeface="Times New Roman" panose="02020603050405020304" pitchFamily="18" charset="0"/>
                <a:cs typeface="Calibri" panose="020F0502020204030204" pitchFamily="34" charset="0"/>
              </a:rPr>
              <a:t>Helpline Information, Advice and Support</a:t>
            </a:r>
            <a:endParaRPr lang="en-GB"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800"/>
              </a:spcAft>
              <a:buFont typeface="Symbol" pitchFamily="2" charset="2"/>
              <a:buChar char=""/>
            </a:pPr>
            <a:r>
              <a:rPr lang="en-GB" dirty="0">
                <a:solidFill>
                  <a:schemeClr val="accent5">
                    <a:lumMod val="50000"/>
                  </a:schemeClr>
                </a:solidFill>
                <a:latin typeface="Calibri" panose="020F0502020204030204" pitchFamily="34" charset="0"/>
                <a:ea typeface="Times New Roman" panose="02020603050405020304" pitchFamily="18" charset="0"/>
                <a:cs typeface="Calibri" panose="020F0502020204030204" pitchFamily="34" charset="0"/>
              </a:rPr>
              <a:t>Specialist Casework</a:t>
            </a:r>
            <a:endParaRPr lang="en-GB"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800"/>
              </a:spcAft>
              <a:buFont typeface="Symbol" pitchFamily="2" charset="2"/>
              <a:buChar char=""/>
            </a:pPr>
            <a:r>
              <a:rPr lang="en-GB" dirty="0">
                <a:solidFill>
                  <a:schemeClr val="accent5">
                    <a:lumMod val="50000"/>
                  </a:schemeClr>
                </a:solidFill>
                <a:latin typeface="Calibri" panose="020F0502020204030204" pitchFamily="34" charset="0"/>
                <a:ea typeface="Times New Roman" panose="02020603050405020304" pitchFamily="18" charset="0"/>
                <a:cs typeface="Calibri" panose="020F0502020204030204" pitchFamily="34" charset="0"/>
              </a:rPr>
              <a:t>Discrimination Advice and Casework</a:t>
            </a:r>
            <a:endParaRPr lang="en-GB"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800"/>
              </a:spcAft>
              <a:buFont typeface="Symbol" pitchFamily="2" charset="2"/>
              <a:buChar char=""/>
            </a:pPr>
            <a:r>
              <a:rPr lang="en-GB" dirty="0">
                <a:solidFill>
                  <a:schemeClr val="accent5">
                    <a:lumMod val="50000"/>
                  </a:schemeClr>
                </a:solidFill>
                <a:latin typeface="Calibri" panose="020F0502020204030204" pitchFamily="34" charset="0"/>
                <a:ea typeface="Times New Roman" panose="02020603050405020304" pitchFamily="18" charset="0"/>
                <a:cs typeface="Calibri" panose="020F0502020204030204" pitchFamily="34" charset="0"/>
              </a:rPr>
              <a:t>Independent Specialist ALN Advocacy</a:t>
            </a:r>
            <a:endParaRPr lang="en-GB"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800"/>
              </a:spcAft>
              <a:buFont typeface="Symbol" pitchFamily="2" charset="2"/>
              <a:buChar char=""/>
            </a:pPr>
            <a:r>
              <a:rPr lang="en-GB" dirty="0">
                <a:solidFill>
                  <a:schemeClr val="accent5">
                    <a:lumMod val="50000"/>
                  </a:schemeClr>
                </a:solidFill>
                <a:latin typeface="Calibri" panose="020F0502020204030204" pitchFamily="34" charset="0"/>
                <a:ea typeface="Times New Roman" panose="02020603050405020304" pitchFamily="18" charset="0"/>
                <a:cs typeface="Calibri" panose="020F0502020204030204" pitchFamily="34" charset="0"/>
              </a:rPr>
              <a:t>Disagreement Resolution</a:t>
            </a:r>
            <a:endParaRPr lang="en-GB"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endParaRPr>
          </a:p>
          <a:p>
            <a:pPr>
              <a:lnSpc>
                <a:spcPct val="105000"/>
              </a:lnSpc>
              <a:spcAft>
                <a:spcPts val="800"/>
              </a:spcAft>
            </a:pPr>
            <a:r>
              <a:rPr lang="en-GB"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Children, young people or parents can contact  SNAP Cymru on:</a:t>
            </a:r>
          </a:p>
          <a:p>
            <a:pPr marL="342900" lvl="0" indent="-342900">
              <a:lnSpc>
                <a:spcPct val="105000"/>
              </a:lnSpc>
              <a:spcAft>
                <a:spcPts val="800"/>
              </a:spcAft>
              <a:buFont typeface="Symbol" pitchFamily="2" charset="2"/>
              <a:buChar char=""/>
            </a:pPr>
            <a:r>
              <a:rPr lang="en-GB" b="1" dirty="0">
                <a:solidFill>
                  <a:schemeClr val="accent5">
                    <a:lumMod val="50000"/>
                  </a:schemeClr>
                </a:solidFill>
                <a:latin typeface="Calibri" panose="020F0502020204030204" pitchFamily="34" charset="0"/>
                <a:ea typeface="Times New Roman" panose="02020603050405020304" pitchFamily="18" charset="0"/>
                <a:cs typeface="Calibri" panose="020F0502020204030204" pitchFamily="34" charset="0"/>
              </a:rPr>
              <a:t>0808 801 0608</a:t>
            </a:r>
            <a:r>
              <a:rPr lang="en-GB" dirty="0">
                <a:solidFill>
                  <a:schemeClr val="accent5">
                    <a:lumMod val="50000"/>
                  </a:schemeClr>
                </a:solidFill>
                <a:latin typeface="Calibri" panose="020F0502020204030204" pitchFamily="34" charset="0"/>
                <a:ea typeface="Times New Roman" panose="02020603050405020304" pitchFamily="18" charset="0"/>
                <a:cs typeface="Calibri" panose="020F0502020204030204" pitchFamily="34" charset="0"/>
              </a:rPr>
              <a:t>  or visit </a:t>
            </a:r>
            <a:r>
              <a:rPr lang="en-GB" u="sng" dirty="0">
                <a:solidFill>
                  <a:srgbClr val="C00000"/>
                </a:solidFill>
                <a:latin typeface="Calibri" panose="020F0502020204030204" pitchFamily="34" charset="0"/>
                <a:ea typeface="Times New Roman" panose="02020603050405020304" pitchFamily="18" charset="0"/>
                <a:cs typeface="Calibri" panose="020F0502020204030204" pitchFamily="34" charset="0"/>
                <a:hlinkClick r:id="rId2">
                  <a:extLst>
                    <a:ext uri="{A12FA001-AC4F-418D-AE19-62706E023703}">
                      <ahyp:hlinkClr xmlns:ahyp="http://schemas.microsoft.com/office/drawing/2018/hyperlinkcolor" val="tx"/>
                    </a:ext>
                  </a:extLst>
                </a:hlinkClick>
              </a:rPr>
              <a:t>www.snapcymru.org</a:t>
            </a:r>
            <a:r>
              <a:rPr lang="en-GB"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GB" dirty="0">
                <a:solidFill>
                  <a:schemeClr val="accent5">
                    <a:lumMod val="75000"/>
                  </a:schemeClr>
                </a:solidFill>
                <a:latin typeface="Calibri" panose="020F0502020204030204" pitchFamily="34" charset="0"/>
                <a:ea typeface="Times New Roman" panose="02020603050405020304" pitchFamily="18" charset="0"/>
                <a:cs typeface="Calibri" panose="020F0502020204030204" pitchFamily="34" charset="0"/>
              </a:rPr>
              <a:t>  </a:t>
            </a:r>
            <a:r>
              <a:rPr lang="en-GB" dirty="0">
                <a:solidFill>
                  <a:schemeClr val="accent5">
                    <a:lumMod val="50000"/>
                  </a:schemeClr>
                </a:solidFill>
                <a:latin typeface="Calibri" panose="020F0502020204030204" pitchFamily="34" charset="0"/>
                <a:ea typeface="Times New Roman" panose="02020603050405020304" pitchFamily="18" charset="0"/>
                <a:cs typeface="Calibri" panose="020F0502020204030204" pitchFamily="34" charset="0"/>
              </a:rPr>
              <a:t>an ALN enquiry can be submitted using the form on </a:t>
            </a:r>
            <a:r>
              <a:rPr lang="en-GB" u="sng" dirty="0">
                <a:solidFill>
                  <a:schemeClr val="accent5">
                    <a:lumMod val="50000"/>
                  </a:schemeClr>
                </a:solidFill>
                <a:latin typeface="Calibri" panose="020F0502020204030204" pitchFamily="34" charset="0"/>
                <a:ea typeface="Times New Roman" panose="02020603050405020304" pitchFamily="18" charset="0"/>
                <a:cs typeface="Calibri" panose="020F0502020204030204" pitchFamily="34" charset="0"/>
                <a:hlinkClick r:id="rId3">
                  <a:extLst>
                    <a:ext uri="{A12FA001-AC4F-418D-AE19-62706E023703}">
                      <ahyp:hlinkClr xmlns:ahyp="http://schemas.microsoft.com/office/drawing/2018/hyperlinkcolor" val="tx"/>
                    </a:ext>
                  </a:extLst>
                </a:hlinkClick>
              </a:rPr>
              <a:t>www.snapcymru.org/contact</a:t>
            </a:r>
            <a:r>
              <a:rPr lang="en-GB" dirty="0">
                <a:solidFill>
                  <a:schemeClr val="accent5">
                    <a:lumMod val="50000"/>
                  </a:schemeClr>
                </a:solidFill>
                <a:latin typeface="Calibri" panose="020F0502020204030204" pitchFamily="34" charset="0"/>
                <a:ea typeface="Times New Roman" panose="02020603050405020304" pitchFamily="18" charset="0"/>
                <a:cs typeface="Calibri" panose="020F0502020204030204" pitchFamily="34" charset="0"/>
              </a:rPr>
              <a:t> </a:t>
            </a:r>
            <a:endParaRPr lang="en-GB"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endParaRPr>
          </a:p>
          <a:p>
            <a:pPr>
              <a:lnSpc>
                <a:spcPct val="105000"/>
              </a:lnSpc>
              <a:spcAft>
                <a:spcPts val="800"/>
              </a:spcAft>
            </a:pPr>
            <a:r>
              <a:rPr lang="en-GB"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To request a dispute resolution service </a:t>
            </a:r>
          </a:p>
          <a:p>
            <a:pPr>
              <a:lnSpc>
                <a:spcPct val="107000"/>
              </a:lnSpc>
              <a:spcAft>
                <a:spcPts val="800"/>
              </a:spcAft>
            </a:pPr>
            <a:r>
              <a:rPr lang="en-GB" dirty="0">
                <a:solidFill>
                  <a:schemeClr val="accent5">
                    <a:lumMod val="50000"/>
                  </a:schemeClr>
                </a:solidFill>
                <a:latin typeface="Calibri" panose="020F0502020204030204" pitchFamily="34" charset="0"/>
                <a:ea typeface="Times New Roman" panose="02020603050405020304" pitchFamily="18" charset="0"/>
                <a:cs typeface="Calibri" panose="020F0502020204030204" pitchFamily="34" charset="0"/>
              </a:rPr>
              <a:t>email:</a:t>
            </a:r>
            <a:r>
              <a:rPr lang="en-GB"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GB" u="sng" dirty="0">
                <a:solidFill>
                  <a:srgbClr val="C00000"/>
                </a:solidFill>
                <a:latin typeface="Calibri" panose="020F0502020204030204" pitchFamily="34" charset="0"/>
                <a:ea typeface="Times New Roman" panose="02020603050405020304" pitchFamily="18" charset="0"/>
                <a:cs typeface="Calibri" panose="020F0502020204030204" pitchFamily="34" charset="0"/>
                <a:hlinkClick r:id="rId4">
                  <a:extLst>
                    <a:ext uri="{A12FA001-AC4F-418D-AE19-62706E023703}">
                      <ahyp:hlinkClr xmlns:ahyp="http://schemas.microsoft.com/office/drawing/2018/hyperlinkcolor" val="tx"/>
                    </a:ext>
                  </a:extLst>
                </a:hlinkClick>
              </a:rPr>
              <a:t>DRS@snapcymru.org</a:t>
            </a:r>
            <a:r>
              <a:rPr lang="en-GB"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GB" dirty="0">
                <a:solidFill>
                  <a:schemeClr val="accent5">
                    <a:lumMod val="50000"/>
                  </a:schemeClr>
                </a:solidFill>
                <a:latin typeface="Calibri" panose="020F0502020204030204" pitchFamily="34" charset="0"/>
                <a:ea typeface="Times New Roman" panose="02020603050405020304" pitchFamily="18" charset="0"/>
                <a:cs typeface="Calibri" panose="020F0502020204030204" pitchFamily="34" charset="0"/>
              </a:rPr>
              <a:t>or for more information on dispute resolution see</a:t>
            </a:r>
            <a:r>
              <a:rPr lang="en-GB" dirty="0">
                <a:solidFill>
                  <a:schemeClr val="accent5">
                    <a:lumMod val="75000"/>
                  </a:schemeClr>
                </a:solidFill>
                <a:latin typeface="Calibri" panose="020F0502020204030204" pitchFamily="34" charset="0"/>
                <a:ea typeface="Times New Roman" panose="02020603050405020304" pitchFamily="18" charset="0"/>
                <a:cs typeface="Calibri" panose="020F0502020204030204" pitchFamily="34" charset="0"/>
              </a:rPr>
              <a:t> </a:t>
            </a:r>
            <a:r>
              <a:rPr lang="en-GB"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en-GB" u="sng" dirty="0">
                <a:solidFill>
                  <a:srgbClr val="C00000"/>
                </a:solidFill>
                <a:latin typeface="Calibri" panose="020F0502020204030204" pitchFamily="34" charset="0"/>
                <a:ea typeface="Times New Roman" panose="02020603050405020304" pitchFamily="18" charset="0"/>
                <a:cs typeface="Calibri" panose="020F0502020204030204" pitchFamily="34" charset="0"/>
                <a:hlinkClick r:id="rId5">
                  <a:extLst>
                    <a:ext uri="{A12FA001-AC4F-418D-AE19-62706E023703}">
                      <ahyp:hlinkClr xmlns:ahyp="http://schemas.microsoft.com/office/drawing/2018/hyperlinkcolor" val="tx"/>
                    </a:ext>
                  </a:extLst>
                </a:hlinkClick>
              </a:rPr>
              <a:t>https://www.snapcymru.org/mediation/</a:t>
            </a:r>
            <a:endParaRPr lang="en-GB" dirty="0">
              <a:solidFill>
                <a:srgbClr val="C00000"/>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156608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698A51-898D-BD46-8D38-9013F60852D3}"/>
              </a:ext>
            </a:extLst>
          </p:cNvPr>
          <p:cNvSpPr>
            <a:spLocks noGrp="1"/>
          </p:cNvSpPr>
          <p:nvPr>
            <p:ph type="title"/>
          </p:nvPr>
        </p:nvSpPr>
        <p:spPr>
          <a:xfrm>
            <a:off x="297712" y="-120478"/>
            <a:ext cx="11766697" cy="1478570"/>
          </a:xfrm>
        </p:spPr>
        <p:txBody>
          <a:bodyPr>
            <a:normAutofit/>
          </a:bodyPr>
          <a:lstStyle/>
          <a:p>
            <a:r>
              <a:rPr lang="en-US" dirty="0">
                <a:solidFill>
                  <a:schemeClr val="bg2">
                    <a:lumMod val="60000"/>
                    <a:lumOff val="40000"/>
                  </a:schemeClr>
                </a:solidFill>
                <a:latin typeface="Calibri" panose="020F0502020204030204" pitchFamily="34" charset="0"/>
                <a:cs typeface="Calibri" panose="020F0502020204030204" pitchFamily="34" charset="0"/>
              </a:rPr>
              <a:t>Parental information list</a:t>
            </a:r>
            <a:br>
              <a:rPr lang="en-US" dirty="0">
                <a:solidFill>
                  <a:schemeClr val="bg2">
                    <a:lumMod val="60000"/>
                    <a:lumOff val="40000"/>
                  </a:schemeClr>
                </a:solidFill>
                <a:latin typeface="Calibri" panose="020F0502020204030204" pitchFamily="34" charset="0"/>
                <a:cs typeface="Calibri" panose="020F0502020204030204" pitchFamily="34" charset="0"/>
              </a:rPr>
            </a:br>
            <a:r>
              <a:rPr lang="en-US" sz="2400" i="1" dirty="0">
                <a:solidFill>
                  <a:schemeClr val="bg2">
                    <a:lumMod val="60000"/>
                    <a:lumOff val="40000"/>
                  </a:schemeClr>
                </a:solidFill>
                <a:latin typeface="Calibri" panose="020F0502020204030204" pitchFamily="34" charset="0"/>
                <a:cs typeface="Calibri" panose="020F0502020204030204" pitchFamily="34" charset="0"/>
              </a:rPr>
              <a:t>(overview of documents which have been uploaded separately )</a:t>
            </a:r>
            <a:endParaRPr lang="en-US" sz="2400" i="1" dirty="0">
              <a:solidFill>
                <a:schemeClr val="bg2">
                  <a:lumMod val="60000"/>
                  <a:lumOff val="40000"/>
                </a:schemeClr>
              </a:solidFill>
            </a:endParaRPr>
          </a:p>
        </p:txBody>
      </p:sp>
      <p:graphicFrame>
        <p:nvGraphicFramePr>
          <p:cNvPr id="3" name="Table 3">
            <a:extLst>
              <a:ext uri="{FF2B5EF4-FFF2-40B4-BE49-F238E27FC236}">
                <a16:creationId xmlns:a16="http://schemas.microsoft.com/office/drawing/2014/main" id="{5FDC7395-2376-0F4A-8A1C-6CB459F75D20}"/>
              </a:ext>
            </a:extLst>
          </p:cNvPr>
          <p:cNvGraphicFramePr>
            <a:graphicFrameLocks noGrp="1"/>
          </p:cNvGraphicFramePr>
          <p:nvPr>
            <p:extLst>
              <p:ext uri="{D42A27DB-BD31-4B8C-83A1-F6EECF244321}">
                <p14:modId xmlns:p14="http://schemas.microsoft.com/office/powerpoint/2010/main" val="1436663900"/>
              </p:ext>
            </p:extLst>
          </p:nvPr>
        </p:nvGraphicFramePr>
        <p:xfrm>
          <a:off x="297712" y="1119704"/>
          <a:ext cx="11596576" cy="5547360"/>
        </p:xfrm>
        <a:graphic>
          <a:graphicData uri="http://schemas.openxmlformats.org/drawingml/2006/table">
            <a:tbl>
              <a:tblPr firstRow="1" bandRow="1">
                <a:tableStyleId>{7DF18680-E054-41AD-8BC1-D1AEF772440D}</a:tableStyleId>
              </a:tblPr>
              <a:tblGrid>
                <a:gridCol w="3664429">
                  <a:extLst>
                    <a:ext uri="{9D8B030D-6E8A-4147-A177-3AD203B41FA5}">
                      <a16:colId xmlns:a16="http://schemas.microsoft.com/office/drawing/2014/main" val="4048987876"/>
                    </a:ext>
                  </a:extLst>
                </a:gridCol>
                <a:gridCol w="3503093">
                  <a:extLst>
                    <a:ext uri="{9D8B030D-6E8A-4147-A177-3AD203B41FA5}">
                      <a16:colId xmlns:a16="http://schemas.microsoft.com/office/drawing/2014/main" val="3251110095"/>
                    </a:ext>
                  </a:extLst>
                </a:gridCol>
                <a:gridCol w="4429054">
                  <a:extLst>
                    <a:ext uri="{9D8B030D-6E8A-4147-A177-3AD203B41FA5}">
                      <a16:colId xmlns:a16="http://schemas.microsoft.com/office/drawing/2014/main" val="2918890310"/>
                    </a:ext>
                  </a:extLst>
                </a:gridCol>
              </a:tblGrid>
              <a:tr h="391026">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kern="1200" dirty="0">
                          <a:solidFill>
                            <a:schemeClr val="tx1"/>
                          </a:solidFill>
                          <a:effectLst/>
                        </a:rPr>
                        <a:t>Parent/carers and those supporting CYP with ALN</a:t>
                      </a:r>
                      <a:endParaRPr lang="en-GB" sz="2000" b="1" kern="1200" dirty="0">
                        <a:solidFill>
                          <a:schemeClr val="tx1"/>
                        </a:solidFill>
                        <a:effectLst/>
                        <a:latin typeface="Calibri" panose="020F0502020204030204" pitchFamily="34" charset="0"/>
                        <a:ea typeface="+mn-ea"/>
                        <a:cs typeface="Calibri" panose="020F0502020204030204" pitchFamily="34" charset="0"/>
                      </a:endParaRPr>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817334676"/>
                  </a:ext>
                </a:extLst>
              </a:tr>
              <a:tr h="374523">
                <a:tc>
                  <a:txBody>
                    <a:bodyPr/>
                    <a:lstStyle/>
                    <a:p>
                      <a:r>
                        <a:rPr lang="en-US" sz="2000" b="1" dirty="0"/>
                        <a:t>Resource</a:t>
                      </a:r>
                      <a:endParaRPr lang="en-US" sz="2000" b="1" dirty="0">
                        <a:latin typeface="Calibri" panose="020F0502020204030204" pitchFamily="34" charset="0"/>
                        <a:cs typeface="Calibri" panose="020F0502020204030204" pitchFamily="34" charset="0"/>
                      </a:endParaRPr>
                    </a:p>
                  </a:txBody>
                  <a:tcPr/>
                </a:tc>
                <a:tc>
                  <a:txBody>
                    <a:bodyPr/>
                    <a:lstStyle/>
                    <a:p>
                      <a:r>
                        <a:rPr lang="en-US" sz="2000" b="1" dirty="0"/>
                        <a:t>Welsh Format</a:t>
                      </a:r>
                      <a:endParaRPr lang="en-US" sz="2000" b="1" dirty="0">
                        <a:latin typeface="Calibri" panose="020F0502020204030204" pitchFamily="34" charset="0"/>
                        <a:cs typeface="Calibri" panose="020F0502020204030204" pitchFamily="34" charset="0"/>
                      </a:endParaRPr>
                    </a:p>
                  </a:txBody>
                  <a:tcPr/>
                </a:tc>
                <a:tc>
                  <a:txBody>
                    <a:bodyPr/>
                    <a:lstStyle/>
                    <a:p>
                      <a:r>
                        <a:rPr lang="en-US" sz="2000" b="1" dirty="0"/>
                        <a:t>English Format</a:t>
                      </a:r>
                      <a:endParaRPr lang="en-US" sz="2000" b="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77502726"/>
                  </a:ext>
                </a:extLst>
              </a:tr>
              <a:tr h="2679283">
                <a:tc>
                  <a:txBody>
                    <a:bodyPr/>
                    <a:lstStyle/>
                    <a:p>
                      <a:r>
                        <a:rPr lang="en-GB" sz="2000" b="0" kern="1200" dirty="0">
                          <a:solidFill>
                            <a:schemeClr val="accent5">
                              <a:lumMod val="50000"/>
                            </a:schemeClr>
                          </a:solidFill>
                          <a:effectLst/>
                        </a:rPr>
                        <a:t>Jargon buster an Information, Advice and Guidance booklet  for parents /carers </a:t>
                      </a:r>
                    </a:p>
                    <a:p>
                      <a:endParaRPr lang="en-GB" sz="2000" b="0" kern="1200" dirty="0">
                        <a:solidFill>
                          <a:schemeClr val="accent5">
                            <a:lumMod val="50000"/>
                          </a:schemeClr>
                        </a:solidFill>
                        <a:effectLst/>
                      </a:endParaRPr>
                    </a:p>
                    <a:p>
                      <a:r>
                        <a:rPr lang="en-GB" sz="2000" b="0" kern="1200" dirty="0">
                          <a:solidFill>
                            <a:schemeClr val="accent5">
                              <a:lumMod val="50000"/>
                            </a:schemeClr>
                          </a:solidFill>
                          <a:effectLst/>
                        </a:rPr>
                        <a:t>A3 - Parent information poster ALN step by step guide to appeals </a:t>
                      </a:r>
                    </a:p>
                    <a:p>
                      <a:endParaRPr lang="en-GB" sz="2000" b="0" kern="1200" dirty="0">
                        <a:solidFill>
                          <a:schemeClr val="accent5">
                            <a:lumMod val="50000"/>
                          </a:schemeClr>
                        </a:solidFill>
                        <a:effectLst/>
                      </a:endParaRPr>
                    </a:p>
                    <a:p>
                      <a:endParaRPr lang="en-US" sz="2000" b="0" dirty="0">
                        <a:solidFill>
                          <a:schemeClr val="accent5">
                            <a:lumMod val="50000"/>
                          </a:schemeClr>
                        </a:solidFill>
                        <a:latin typeface="Calibri" panose="020F0502020204030204" pitchFamily="34" charset="0"/>
                        <a:cs typeface="Calibri" panose="020F0502020204030204" pitchFamily="34" charset="0"/>
                      </a:endParaRPr>
                    </a:p>
                  </a:txBody>
                  <a:tcPr/>
                </a:tc>
                <a:tc>
                  <a:txBody>
                    <a:bodyPr/>
                    <a:lstStyle/>
                    <a:p>
                      <a:endParaRPr lang="en-US" sz="2000" noProof="0" dirty="0"/>
                    </a:p>
                    <a:p>
                      <a:endParaRPr lang="en-US" sz="2000" noProof="0" dirty="0"/>
                    </a:p>
                    <a:p>
                      <a:endParaRPr lang="en-US" sz="2000" noProof="0" dirty="0"/>
                    </a:p>
                    <a:p>
                      <a:endParaRPr lang="en-US" sz="2000" noProof="0" dirty="0"/>
                    </a:p>
                    <a:p>
                      <a:endParaRPr lang="en-US" sz="2000" noProof="0" dirty="0">
                        <a:latin typeface="Calibri" panose="020F0502020204030204" pitchFamily="34" charset="0"/>
                        <a:cs typeface="Calibri" panose="020F0502020204030204" pitchFamily="34" charset="0"/>
                      </a:endParaRPr>
                    </a:p>
                  </a:txBody>
                  <a:tcPr/>
                </a:tc>
                <a:tc>
                  <a:txBody>
                    <a:bodyPr/>
                    <a:lstStyle/>
                    <a:p>
                      <a:endParaRPr lang="en-US" sz="2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552756579"/>
                  </a:ext>
                </a:extLst>
              </a:tr>
              <a:tr h="1814998">
                <a:tc>
                  <a:txBody>
                    <a:bodyPr/>
                    <a:lstStyle/>
                    <a:p>
                      <a:pPr marL="0" lvl="0" indent="0">
                        <a:lnSpc>
                          <a:spcPct val="107000"/>
                        </a:lnSpc>
                        <a:spcAft>
                          <a:spcPts val="800"/>
                        </a:spcAft>
                        <a:buFontTx/>
                        <a:buNone/>
                      </a:pPr>
                      <a:r>
                        <a:rPr lang="en-GB" sz="2000" b="0" kern="1200" dirty="0">
                          <a:solidFill>
                            <a:schemeClr val="accent5">
                              <a:lumMod val="50000"/>
                            </a:schemeClr>
                          </a:solidFill>
                          <a:effectLst/>
                        </a:rPr>
                        <a:t>Whiteboard animation - Parent /carer Guide to ALN support</a:t>
                      </a:r>
                      <a:r>
                        <a:rPr lang="en-GB" sz="2000" b="0" dirty="0">
                          <a:solidFill>
                            <a:schemeClr val="accent5">
                              <a:lumMod val="50000"/>
                            </a:schemeClr>
                          </a:solidFill>
                          <a:effectLst/>
                        </a:rPr>
                        <a:t> </a:t>
                      </a:r>
                      <a:endParaRPr lang="en-GB" sz="2000" b="0" dirty="0">
                        <a:solidFill>
                          <a:schemeClr val="accent5">
                            <a:lumMod val="50000"/>
                          </a:schemeClr>
                        </a:solidFill>
                        <a:effectLst/>
                        <a:latin typeface="Calibri" panose="020F0502020204030204" pitchFamily="34" charset="0"/>
                        <a:cs typeface="Calibri" panose="020F0502020204030204" pitchFamily="34" charset="0"/>
                      </a:endParaRPr>
                    </a:p>
                  </a:txBody>
                  <a:tcPr marL="68580" marR="68580" marT="0" marB="0"/>
                </a:tc>
                <a:tc>
                  <a:txBody>
                    <a:bodyPr/>
                    <a:lstStyle/>
                    <a:p>
                      <a:pPr>
                        <a:lnSpc>
                          <a:spcPct val="107000"/>
                        </a:lnSpc>
                        <a:spcAft>
                          <a:spcPts val="800"/>
                        </a:spcAft>
                      </a:pPr>
                      <a:r>
                        <a:rPr lang="en-GB" sz="2000" dirty="0">
                          <a:effectLst/>
                        </a:rPr>
                        <a:t> </a:t>
                      </a:r>
                    </a:p>
                    <a:p>
                      <a:r>
                        <a:rPr lang="en-GB" sz="2000" dirty="0">
                          <a:effectLst/>
                        </a:rPr>
                        <a:t> </a:t>
                      </a:r>
                      <a:endParaRPr lang="en-GB" sz="2000" kern="1200" dirty="0">
                        <a:solidFill>
                          <a:schemeClr val="dk1"/>
                        </a:solidFill>
                        <a:effectLst/>
                      </a:endParaRPr>
                    </a:p>
                    <a:p>
                      <a:r>
                        <a:rPr lang="en-GB" sz="2000" kern="1200" dirty="0">
                          <a:solidFill>
                            <a:schemeClr val="dk1"/>
                          </a:solidFill>
                          <a:effectLst/>
                        </a:rPr>
                        <a:t> </a:t>
                      </a:r>
                    </a:p>
                    <a:p>
                      <a:r>
                        <a:rPr lang="en-GB" sz="2000" u="sng" kern="1200" dirty="0">
                          <a:solidFill>
                            <a:srgbClr val="C00000"/>
                          </a:solidFill>
                          <a:effectLst/>
                          <a:hlinkClick r:id="rId2">
                            <a:extLst>
                              <a:ext uri="{A12FA001-AC4F-418D-AE19-62706E023703}">
                                <ahyp:hlinkClr xmlns:ahyp="http://schemas.microsoft.com/office/drawing/2018/hyperlinkcolor" val="tx"/>
                              </a:ext>
                            </a:extLst>
                          </a:hlinkClick>
                        </a:rPr>
                        <a:t>https://youtu.be/z9633ZL9zls</a:t>
                      </a:r>
                      <a:endParaRPr lang="en-GB" sz="2000" kern="1200" dirty="0">
                        <a:solidFill>
                          <a:srgbClr val="C00000"/>
                        </a:solidFill>
                        <a:effectLst/>
                      </a:endParaRPr>
                    </a:p>
                    <a:p>
                      <a:pPr>
                        <a:lnSpc>
                          <a:spcPct val="107000"/>
                        </a:lnSpc>
                        <a:spcAft>
                          <a:spcPts val="800"/>
                        </a:spcAft>
                      </a:pPr>
                      <a:endParaRPr lang="en-GB" sz="20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r>
                        <a:rPr lang="en-GB" sz="2000" kern="1200" dirty="0">
                          <a:solidFill>
                            <a:schemeClr val="dk1"/>
                          </a:solidFill>
                          <a:effectLst/>
                        </a:rPr>
                        <a:t> </a:t>
                      </a:r>
                    </a:p>
                    <a:p>
                      <a:endParaRPr lang="en-GB" sz="2000" kern="1200" dirty="0">
                        <a:solidFill>
                          <a:schemeClr val="dk1"/>
                        </a:solidFill>
                        <a:effectLst/>
                      </a:endParaRPr>
                    </a:p>
                    <a:p>
                      <a:endParaRPr lang="en-GB" sz="2000" kern="1200" dirty="0">
                        <a:solidFill>
                          <a:schemeClr val="dk1"/>
                        </a:solidFill>
                        <a:effectLst/>
                      </a:endParaRPr>
                    </a:p>
                    <a:p>
                      <a:r>
                        <a:rPr lang="en-US" sz="2000" dirty="0"/>
                        <a:t>  </a:t>
                      </a:r>
                      <a:r>
                        <a:rPr lang="en-GB" sz="2000" u="sng" kern="1200" dirty="0">
                          <a:solidFill>
                            <a:srgbClr val="C00000"/>
                          </a:solidFill>
                          <a:effectLst/>
                          <a:hlinkClick r:id="rId3">
                            <a:extLst>
                              <a:ext uri="{A12FA001-AC4F-418D-AE19-62706E023703}">
                                <ahyp:hlinkClr xmlns:ahyp="http://schemas.microsoft.com/office/drawing/2018/hyperlinkcolor" val="tx"/>
                              </a:ext>
                            </a:extLst>
                          </a:hlinkClick>
                        </a:rPr>
                        <a:t>https://youtu.be/ISba05AGqJk</a:t>
                      </a:r>
                    </a:p>
                    <a:p>
                      <a:endParaRPr lang="en-GB" sz="2000" kern="1200" dirty="0">
                        <a:solidFill>
                          <a:srgbClr val="C00000"/>
                        </a:solidFill>
                        <a:effectLst/>
                      </a:endParaRPr>
                    </a:p>
                    <a:p>
                      <a:endParaRPr lang="en-US" sz="2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110548485"/>
                  </a:ext>
                </a:extLst>
              </a:tr>
            </a:tbl>
          </a:graphicData>
        </a:graphic>
      </p:graphicFrame>
      <p:pic>
        <p:nvPicPr>
          <p:cNvPr id="22" name="Picture 21">
            <a:extLst>
              <a:ext uri="{FF2B5EF4-FFF2-40B4-BE49-F238E27FC236}">
                <a16:creationId xmlns:a16="http://schemas.microsoft.com/office/drawing/2014/main" id="{A562691E-7DCB-0749-A202-6317669F6FFD}"/>
              </a:ext>
            </a:extLst>
          </p:cNvPr>
          <p:cNvPicPr/>
          <p:nvPr/>
        </p:nvPicPr>
        <p:blipFill>
          <a:blip r:embed="rId4" cstate="print">
            <a:extLst>
              <a:ext uri="{28A0092B-C50C-407E-A947-70E740481C1C}">
                <a14:useLocalDpi xmlns:a14="http://schemas.microsoft.com/office/drawing/2010/main" val="0"/>
              </a:ext>
            </a:extLst>
          </a:blip>
          <a:stretch>
            <a:fillRect/>
          </a:stretch>
        </p:blipFill>
        <p:spPr bwMode="auto">
          <a:xfrm>
            <a:off x="4085560" y="1942769"/>
            <a:ext cx="609600" cy="866140"/>
          </a:xfrm>
          <a:prstGeom prst="rect">
            <a:avLst/>
          </a:prstGeom>
          <a:noFill/>
        </p:spPr>
      </p:pic>
      <p:pic>
        <p:nvPicPr>
          <p:cNvPr id="23" name="Picture 22">
            <a:extLst>
              <a:ext uri="{FF2B5EF4-FFF2-40B4-BE49-F238E27FC236}">
                <a16:creationId xmlns:a16="http://schemas.microsoft.com/office/drawing/2014/main" id="{9B7C4063-256A-194F-BBC6-0787E12F0D12}"/>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7673404" y="1982786"/>
            <a:ext cx="641350" cy="838200"/>
          </a:xfrm>
          <a:prstGeom prst="rect">
            <a:avLst/>
          </a:prstGeom>
          <a:noFill/>
        </p:spPr>
      </p:pic>
      <p:pic>
        <p:nvPicPr>
          <p:cNvPr id="24" name="Picture 23" descr="A screenshot of a cell phone&#10;&#10;Description automatically generated">
            <a:extLst>
              <a:ext uri="{FF2B5EF4-FFF2-40B4-BE49-F238E27FC236}">
                <a16:creationId xmlns:a16="http://schemas.microsoft.com/office/drawing/2014/main" id="{F909BDDF-45C8-0F43-88EF-CE87FD086892}"/>
              </a:ext>
            </a:extLst>
          </p:cNvPr>
          <p:cNvPicPr/>
          <p:nvPr/>
        </p:nvPicPr>
        <p:blipFill>
          <a:blip r:embed="rId6" cstate="print">
            <a:extLst>
              <a:ext uri="{28A0092B-C50C-407E-A947-70E740481C1C}">
                <a14:useLocalDpi xmlns:a14="http://schemas.microsoft.com/office/drawing/2010/main" val="0"/>
              </a:ext>
            </a:extLst>
          </a:blip>
          <a:stretch>
            <a:fillRect/>
          </a:stretch>
        </p:blipFill>
        <p:spPr>
          <a:xfrm>
            <a:off x="4069685" y="3269141"/>
            <a:ext cx="641350" cy="897890"/>
          </a:xfrm>
          <a:prstGeom prst="rect">
            <a:avLst/>
          </a:prstGeom>
        </p:spPr>
      </p:pic>
      <p:pic>
        <p:nvPicPr>
          <p:cNvPr id="25" name="Picture 24" descr="A screenshot of a cell phone&#10;&#10;Description automatically generated">
            <a:extLst>
              <a:ext uri="{FF2B5EF4-FFF2-40B4-BE49-F238E27FC236}">
                <a16:creationId xmlns:a16="http://schemas.microsoft.com/office/drawing/2014/main" id="{1B603B59-A9D7-3D44-A321-B22420B26E2A}"/>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7661311" y="3336342"/>
            <a:ext cx="641350" cy="958725"/>
          </a:xfrm>
          <a:prstGeom prst="rect">
            <a:avLst/>
          </a:prstGeom>
        </p:spPr>
      </p:pic>
      <p:pic>
        <p:nvPicPr>
          <p:cNvPr id="26" name="Picture 25">
            <a:extLst>
              <a:ext uri="{FF2B5EF4-FFF2-40B4-BE49-F238E27FC236}">
                <a16:creationId xmlns:a16="http://schemas.microsoft.com/office/drawing/2014/main" id="{467DE1CA-EB9E-DB4B-AC72-9AA65C7AAD42}"/>
              </a:ext>
            </a:extLst>
          </p:cNvPr>
          <p:cNvPicPr/>
          <p:nvPr/>
        </p:nvPicPr>
        <p:blipFill>
          <a:blip r:embed="rId8">
            <a:extLst>
              <a:ext uri="{28A0092B-C50C-407E-A947-70E740481C1C}">
                <a14:useLocalDpi xmlns:a14="http://schemas.microsoft.com/office/drawing/2010/main" val="0"/>
              </a:ext>
            </a:extLst>
          </a:blip>
          <a:srcRect/>
          <a:stretch>
            <a:fillRect/>
          </a:stretch>
        </p:blipFill>
        <p:spPr bwMode="auto">
          <a:xfrm>
            <a:off x="4085560" y="4787122"/>
            <a:ext cx="2095500" cy="431800"/>
          </a:xfrm>
          <a:prstGeom prst="rect">
            <a:avLst/>
          </a:prstGeom>
          <a:noFill/>
        </p:spPr>
      </p:pic>
      <p:pic>
        <p:nvPicPr>
          <p:cNvPr id="27" name="Picture 26">
            <a:extLst>
              <a:ext uri="{FF2B5EF4-FFF2-40B4-BE49-F238E27FC236}">
                <a16:creationId xmlns:a16="http://schemas.microsoft.com/office/drawing/2014/main" id="{9D14B155-859C-1341-83C9-C593C605A2CB}"/>
              </a:ext>
            </a:extLst>
          </p:cNvPr>
          <p:cNvPicPr/>
          <p:nvPr/>
        </p:nvPicPr>
        <p:blipFill>
          <a:blip r:embed="rId9">
            <a:extLst>
              <a:ext uri="{28A0092B-C50C-407E-A947-70E740481C1C}">
                <a14:useLocalDpi xmlns:a14="http://schemas.microsoft.com/office/drawing/2010/main" val="0"/>
              </a:ext>
            </a:extLst>
          </a:blip>
          <a:srcRect/>
          <a:stretch>
            <a:fillRect/>
          </a:stretch>
        </p:blipFill>
        <p:spPr bwMode="auto">
          <a:xfrm>
            <a:off x="7822111" y="4810423"/>
            <a:ext cx="2019300" cy="501650"/>
          </a:xfrm>
          <a:prstGeom prst="rect">
            <a:avLst/>
          </a:prstGeom>
          <a:noFill/>
        </p:spPr>
      </p:pic>
    </p:spTree>
    <p:extLst>
      <p:ext uri="{BB962C8B-B14F-4D97-AF65-F5344CB8AC3E}">
        <p14:creationId xmlns:p14="http://schemas.microsoft.com/office/powerpoint/2010/main" val="3537481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3">
            <a:extLst>
              <a:ext uri="{FF2B5EF4-FFF2-40B4-BE49-F238E27FC236}">
                <a16:creationId xmlns:a16="http://schemas.microsoft.com/office/drawing/2014/main" id="{5FDC7395-2376-0F4A-8A1C-6CB459F75D20}"/>
              </a:ext>
            </a:extLst>
          </p:cNvPr>
          <p:cNvGraphicFramePr>
            <a:graphicFrameLocks noGrp="1"/>
          </p:cNvGraphicFramePr>
          <p:nvPr>
            <p:extLst>
              <p:ext uri="{D42A27DB-BD31-4B8C-83A1-F6EECF244321}">
                <p14:modId xmlns:p14="http://schemas.microsoft.com/office/powerpoint/2010/main" val="4113138613"/>
              </p:ext>
            </p:extLst>
          </p:nvPr>
        </p:nvGraphicFramePr>
        <p:xfrm>
          <a:off x="274674" y="165712"/>
          <a:ext cx="11642651" cy="6526576"/>
        </p:xfrm>
        <a:graphic>
          <a:graphicData uri="http://schemas.openxmlformats.org/drawingml/2006/table">
            <a:tbl>
              <a:tblPr firstRow="1" bandRow="1">
                <a:tableStyleId>{21E4AEA4-8DFA-4A89-87EB-49C32662AFE0}</a:tableStyleId>
              </a:tblPr>
              <a:tblGrid>
                <a:gridCol w="4039375">
                  <a:extLst>
                    <a:ext uri="{9D8B030D-6E8A-4147-A177-3AD203B41FA5}">
                      <a16:colId xmlns:a16="http://schemas.microsoft.com/office/drawing/2014/main" val="4048987876"/>
                    </a:ext>
                  </a:extLst>
                </a:gridCol>
                <a:gridCol w="3666284">
                  <a:extLst>
                    <a:ext uri="{9D8B030D-6E8A-4147-A177-3AD203B41FA5}">
                      <a16:colId xmlns:a16="http://schemas.microsoft.com/office/drawing/2014/main" val="3251110095"/>
                    </a:ext>
                  </a:extLst>
                </a:gridCol>
                <a:gridCol w="3936992">
                  <a:extLst>
                    <a:ext uri="{9D8B030D-6E8A-4147-A177-3AD203B41FA5}">
                      <a16:colId xmlns:a16="http://schemas.microsoft.com/office/drawing/2014/main" val="2918890310"/>
                    </a:ext>
                  </a:extLst>
                </a:gridCol>
              </a:tblGrid>
              <a:tr h="817382">
                <a:tc gridSpan="3">
                  <a:txBody>
                    <a:bodyPr/>
                    <a:lstStyle/>
                    <a:p>
                      <a:pPr algn="ctr"/>
                      <a:endParaRPr lang="en-GB" sz="2000" b="1" kern="1200" dirty="0">
                        <a:solidFill>
                          <a:schemeClr val="accent2">
                            <a:lumMod val="75000"/>
                          </a:schemeClr>
                        </a:solidFill>
                        <a:effectLst/>
                      </a:endParaRPr>
                    </a:p>
                    <a:p>
                      <a:pPr algn="ctr"/>
                      <a:r>
                        <a:rPr lang="en-GB" sz="2000" b="1" kern="1200" dirty="0">
                          <a:solidFill>
                            <a:schemeClr val="tx1"/>
                          </a:solidFill>
                          <a:effectLst/>
                        </a:rPr>
                        <a:t>Children and young people</a:t>
                      </a:r>
                      <a:endParaRPr lang="en-GB" sz="2000" b="1" kern="1200" dirty="0">
                        <a:solidFill>
                          <a:schemeClr val="tx1"/>
                        </a:solidFill>
                        <a:effectLst/>
                        <a:latin typeface="Calibri" panose="020F0502020204030204" pitchFamily="34" charset="0"/>
                        <a:ea typeface="+mn-ea"/>
                        <a:cs typeface="Calibri" panose="020F0502020204030204" pitchFamily="34" charset="0"/>
                      </a:endParaRPr>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817334676"/>
                  </a:ext>
                </a:extLst>
              </a:tr>
              <a:tr h="528128">
                <a:tc>
                  <a:txBody>
                    <a:bodyPr/>
                    <a:lstStyle/>
                    <a:p>
                      <a:r>
                        <a:rPr lang="en-US" sz="2000" b="1" dirty="0"/>
                        <a:t>Resource</a:t>
                      </a:r>
                      <a:endParaRPr lang="en-US" sz="2000" b="1" dirty="0">
                        <a:latin typeface="Calibri" panose="020F0502020204030204" pitchFamily="34" charset="0"/>
                        <a:cs typeface="Calibri" panose="020F0502020204030204" pitchFamily="34" charset="0"/>
                      </a:endParaRPr>
                    </a:p>
                  </a:txBody>
                  <a:tcPr/>
                </a:tc>
                <a:tc>
                  <a:txBody>
                    <a:bodyPr/>
                    <a:lstStyle/>
                    <a:p>
                      <a:r>
                        <a:rPr lang="en-US" sz="2000" b="1" dirty="0"/>
                        <a:t>Welsh Format</a:t>
                      </a:r>
                      <a:endParaRPr lang="en-US" sz="2000" b="1" dirty="0">
                        <a:latin typeface="Calibri" panose="020F0502020204030204" pitchFamily="34" charset="0"/>
                        <a:cs typeface="Calibri" panose="020F0502020204030204" pitchFamily="34" charset="0"/>
                      </a:endParaRPr>
                    </a:p>
                  </a:txBody>
                  <a:tcPr/>
                </a:tc>
                <a:tc>
                  <a:txBody>
                    <a:bodyPr/>
                    <a:lstStyle/>
                    <a:p>
                      <a:r>
                        <a:rPr lang="en-US" sz="2000" b="1" dirty="0"/>
                        <a:t>English Format</a:t>
                      </a:r>
                      <a:endParaRPr lang="en-US" sz="2000" b="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77502726"/>
                  </a:ext>
                </a:extLst>
              </a:tr>
              <a:tr h="2422954">
                <a:tc>
                  <a:txBody>
                    <a:bodyPr/>
                    <a:lstStyle/>
                    <a:p>
                      <a:r>
                        <a:rPr lang="en-GB" sz="2000" b="0" kern="1200" dirty="0">
                          <a:solidFill>
                            <a:schemeClr val="accent5">
                              <a:lumMod val="50000"/>
                            </a:schemeClr>
                          </a:solidFill>
                          <a:effectLst/>
                        </a:rPr>
                        <a:t>A3- CYP information poster </a:t>
                      </a:r>
                    </a:p>
                    <a:p>
                      <a:endParaRPr lang="en-GB" sz="2000" b="0" kern="1200" dirty="0">
                        <a:solidFill>
                          <a:schemeClr val="accent5">
                            <a:lumMod val="50000"/>
                          </a:schemeClr>
                        </a:solidFill>
                        <a:effectLst/>
                      </a:endParaRPr>
                    </a:p>
                    <a:p>
                      <a:endParaRPr lang="en-GB" sz="2000" b="0" kern="1200" dirty="0">
                        <a:solidFill>
                          <a:schemeClr val="accent5">
                            <a:lumMod val="50000"/>
                          </a:schemeClr>
                        </a:solidFill>
                        <a:effectLst/>
                      </a:endParaRPr>
                    </a:p>
                    <a:p>
                      <a:r>
                        <a:rPr lang="en-GB" sz="2000" b="0" kern="1200" dirty="0">
                          <a:solidFill>
                            <a:schemeClr val="accent5">
                              <a:lumMod val="50000"/>
                            </a:schemeClr>
                          </a:solidFill>
                          <a:effectLst/>
                        </a:rPr>
                        <a:t>Animation video – information supporting Children and young people (CYP) to seek advice if struggling in school/college.</a:t>
                      </a:r>
                      <a:r>
                        <a:rPr lang="en-GB" sz="2000" b="0" dirty="0">
                          <a:solidFill>
                            <a:schemeClr val="accent5">
                              <a:lumMod val="50000"/>
                            </a:schemeClr>
                          </a:solidFill>
                          <a:effectLst/>
                        </a:rPr>
                        <a:t> </a:t>
                      </a:r>
                    </a:p>
                    <a:p>
                      <a:endParaRPr lang="en-US" sz="2000" b="0" dirty="0">
                        <a:solidFill>
                          <a:schemeClr val="accent5">
                            <a:lumMod val="50000"/>
                          </a:schemeClr>
                        </a:solidFill>
                        <a:latin typeface="Calibri" panose="020F0502020204030204" pitchFamily="34" charset="0"/>
                        <a:cs typeface="Calibri" panose="020F0502020204030204" pitchFamily="34" charset="0"/>
                      </a:endParaRPr>
                    </a:p>
                  </a:txBody>
                  <a:tcPr/>
                </a:tc>
                <a:tc>
                  <a:txBody>
                    <a:bodyPr/>
                    <a:lstStyle/>
                    <a:p>
                      <a:endParaRPr lang="en-US" sz="2000" noProof="0" dirty="0"/>
                    </a:p>
                    <a:p>
                      <a:endParaRPr lang="en-US" sz="2000" noProof="0" dirty="0"/>
                    </a:p>
                    <a:p>
                      <a:endParaRPr lang="en-US" sz="2000" noProof="0" dirty="0"/>
                    </a:p>
                    <a:p>
                      <a:endParaRPr lang="en-US" sz="2000" noProof="0" dirty="0"/>
                    </a:p>
                    <a:p>
                      <a:r>
                        <a:rPr lang="en-GB" sz="2000" u="sng" kern="1200" dirty="0">
                          <a:solidFill>
                            <a:srgbClr val="C00000"/>
                          </a:solidFill>
                          <a:effectLst/>
                          <a:hlinkClick r:id="rId2">
                            <a:extLst>
                              <a:ext uri="{A12FA001-AC4F-418D-AE19-62706E023703}">
                                <ahyp:hlinkClr xmlns:ahyp="http://schemas.microsoft.com/office/drawing/2018/hyperlinkcolor" val="tx"/>
                              </a:ext>
                            </a:extLst>
                          </a:hlinkClick>
                        </a:rPr>
                        <a:t>https://youtu.be/RT1y2pqSYhA</a:t>
                      </a:r>
                      <a:r>
                        <a:rPr lang="en-GB" sz="2000" dirty="0">
                          <a:solidFill>
                            <a:srgbClr val="C00000"/>
                          </a:solidFill>
                          <a:effectLst/>
                        </a:rPr>
                        <a:t> </a:t>
                      </a:r>
                      <a:endParaRPr lang="en-US" sz="2000" noProof="0" dirty="0">
                        <a:solidFill>
                          <a:srgbClr val="C00000"/>
                        </a:solidFill>
                        <a:latin typeface="Calibri" panose="020F0502020204030204" pitchFamily="34" charset="0"/>
                        <a:cs typeface="Calibri" panose="020F0502020204030204" pitchFamily="34" charset="0"/>
                      </a:endParaRPr>
                    </a:p>
                  </a:txBody>
                  <a:tcPr/>
                </a:tc>
                <a:tc>
                  <a:txBody>
                    <a:bodyPr/>
                    <a:lstStyle/>
                    <a:p>
                      <a:endParaRPr lang="en-US" sz="2000" dirty="0"/>
                    </a:p>
                    <a:p>
                      <a:endParaRPr lang="en-US" sz="2000" dirty="0"/>
                    </a:p>
                    <a:p>
                      <a:endParaRPr lang="en-US" sz="2000" dirty="0"/>
                    </a:p>
                    <a:p>
                      <a:endParaRPr lang="en-US" sz="2000" dirty="0"/>
                    </a:p>
                    <a:p>
                      <a:r>
                        <a:rPr lang="en-GB" sz="2000" kern="1200" dirty="0">
                          <a:solidFill>
                            <a:schemeClr val="dk1"/>
                          </a:solidFill>
                          <a:effectLst/>
                        </a:rPr>
                        <a:t> </a:t>
                      </a:r>
                    </a:p>
                    <a:p>
                      <a:r>
                        <a:rPr lang="en-GB" sz="2000" u="sng" kern="1200" dirty="0">
                          <a:solidFill>
                            <a:srgbClr val="C00000"/>
                          </a:solidFill>
                          <a:effectLst/>
                          <a:hlinkClick r:id="rId3">
                            <a:extLst>
                              <a:ext uri="{A12FA001-AC4F-418D-AE19-62706E023703}">
                                <ahyp:hlinkClr xmlns:ahyp="http://schemas.microsoft.com/office/drawing/2018/hyperlinkcolor" val="tx"/>
                              </a:ext>
                            </a:extLst>
                          </a:hlinkClick>
                        </a:rPr>
                        <a:t>https://youtu.be/Dst2Gs-tzp0</a:t>
                      </a:r>
                      <a:r>
                        <a:rPr lang="en-GB" sz="2000" dirty="0">
                          <a:solidFill>
                            <a:srgbClr val="C00000"/>
                          </a:solidFill>
                          <a:effectLst/>
                        </a:rPr>
                        <a:t> </a:t>
                      </a:r>
                      <a:endParaRPr lang="en-US" sz="2000" dirty="0">
                        <a:solidFill>
                          <a:srgbClr val="C00000"/>
                        </a:solidFill>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552756579"/>
                  </a:ext>
                </a:extLst>
              </a:tr>
              <a:tr h="1302232">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2000" b="0" kern="1200" dirty="0">
                          <a:solidFill>
                            <a:schemeClr val="accent5">
                              <a:lumMod val="50000"/>
                            </a:schemeClr>
                          </a:solidFill>
                          <a:effectLst/>
                        </a:rPr>
                        <a:t>A3- CYP information poster SENTW </a:t>
                      </a:r>
                      <a:endParaRPr lang="en-GB" sz="2000" b="0" dirty="0">
                        <a:solidFill>
                          <a:schemeClr val="accent5">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lnSpc>
                          <a:spcPct val="107000"/>
                        </a:lnSpc>
                        <a:spcAft>
                          <a:spcPts val="800"/>
                        </a:spcAft>
                      </a:pPr>
                      <a:r>
                        <a:rPr lang="en-GB" sz="2000" dirty="0">
                          <a:effectLst/>
                        </a:rPr>
                        <a:t> </a:t>
                      </a:r>
                    </a:p>
                    <a:p>
                      <a:r>
                        <a:rPr lang="en-GB" sz="2000" dirty="0">
                          <a:effectLst/>
                        </a:rPr>
                        <a:t> </a:t>
                      </a:r>
                      <a:endParaRPr lang="en-GB" sz="2000" kern="1200" dirty="0">
                        <a:solidFill>
                          <a:schemeClr val="dk1"/>
                        </a:solidFill>
                        <a:effectLst/>
                      </a:endParaRPr>
                    </a:p>
                    <a:p>
                      <a:r>
                        <a:rPr lang="en-GB" sz="2000" kern="1200" dirty="0">
                          <a:solidFill>
                            <a:schemeClr val="dk1"/>
                          </a:solidFill>
                          <a:effectLst/>
                        </a:rPr>
                        <a:t> </a:t>
                      </a:r>
                    </a:p>
                    <a:p>
                      <a:pPr>
                        <a:lnSpc>
                          <a:spcPct val="107000"/>
                        </a:lnSpc>
                        <a:spcAft>
                          <a:spcPts val="800"/>
                        </a:spcAft>
                      </a:pPr>
                      <a:endParaRPr lang="en-GB" sz="20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r>
                        <a:rPr lang="en-GB" sz="2000" u="sng" kern="1200" dirty="0">
                          <a:solidFill>
                            <a:schemeClr val="dk1"/>
                          </a:solidFill>
                          <a:effectLst/>
                          <a:hlinkClick r:id="rId4"/>
                        </a:rPr>
                        <a:t>k</a:t>
                      </a:r>
                      <a:endParaRPr lang="en-GB" sz="2000" kern="1200" dirty="0">
                        <a:solidFill>
                          <a:schemeClr val="dk1"/>
                        </a:solidFill>
                        <a:effectLst/>
                      </a:endParaRPr>
                    </a:p>
                    <a:p>
                      <a:r>
                        <a:rPr lang="en-GB" sz="2000" kern="1200" dirty="0">
                          <a:solidFill>
                            <a:schemeClr val="dk1"/>
                          </a:solidFill>
                          <a:effectLst/>
                        </a:rPr>
                        <a:t> </a:t>
                      </a:r>
                    </a:p>
                    <a:p>
                      <a:endParaRPr lang="en-US" sz="2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110548485"/>
                  </a:ext>
                </a:extLst>
              </a:tr>
              <a:tr h="1302232">
                <a:tc>
                  <a:txBody>
                    <a:bodyPr/>
                    <a:lstStyle/>
                    <a:p>
                      <a:pPr marL="0" lvl="0" indent="0">
                        <a:lnSpc>
                          <a:spcPct val="107000"/>
                        </a:lnSpc>
                        <a:spcAft>
                          <a:spcPts val="800"/>
                        </a:spcAft>
                        <a:buFontTx/>
                        <a:buNone/>
                      </a:pPr>
                      <a:r>
                        <a:rPr lang="en-GB" sz="2000" b="0" kern="1200" dirty="0">
                          <a:solidFill>
                            <a:schemeClr val="accent5">
                              <a:lumMod val="50000"/>
                            </a:schemeClr>
                          </a:solidFill>
                          <a:effectLst/>
                        </a:rPr>
                        <a:t>Animation video – information supporting Children and young people (CYP) of the role of SENTW </a:t>
                      </a:r>
                      <a:endParaRPr lang="en-GB" sz="2000" b="0" dirty="0">
                        <a:solidFill>
                          <a:schemeClr val="accent5">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2000" u="sng" kern="1200" dirty="0">
                          <a:solidFill>
                            <a:srgbClr val="B8FA56"/>
                          </a:solidFill>
                          <a:effectLst/>
                          <a:hlinkClick r:id="rId5">
                            <a:extLst>
                              <a:ext uri="{A12FA001-AC4F-418D-AE19-62706E023703}">
                                <ahyp:hlinkClr xmlns:ahyp="http://schemas.microsoft.com/office/drawing/2018/hyperlinkcolor" val="tx"/>
                              </a:ext>
                            </a:extLst>
                          </a:hlinkClick>
                        </a:rPr>
                        <a:t>h</a:t>
                      </a:r>
                      <a:r>
                        <a:rPr lang="en-GB" sz="2000" u="sng" kern="1200" dirty="0">
                          <a:solidFill>
                            <a:srgbClr val="C00000"/>
                          </a:solidFill>
                          <a:effectLst/>
                          <a:hlinkClick r:id="rId5">
                            <a:extLst>
                              <a:ext uri="{A12FA001-AC4F-418D-AE19-62706E023703}">
                                <ahyp:hlinkClr xmlns:ahyp="http://schemas.microsoft.com/office/drawing/2018/hyperlinkcolor" val="tx"/>
                              </a:ext>
                            </a:extLst>
                          </a:hlinkClick>
                        </a:rPr>
                        <a:t>ttps://youtu.be/d53YS4wQuBA</a:t>
                      </a:r>
                      <a:endParaRPr lang="en-GB" sz="2000" kern="1200" dirty="0">
                        <a:solidFill>
                          <a:srgbClr val="C00000"/>
                        </a:solidFill>
                        <a:effectLst/>
                      </a:endParaRPr>
                    </a:p>
                    <a:p>
                      <a:pPr>
                        <a:lnSpc>
                          <a:spcPct val="107000"/>
                        </a:lnSpc>
                        <a:spcAft>
                          <a:spcPts val="800"/>
                        </a:spcAft>
                      </a:pPr>
                      <a:endParaRPr lang="en-GB" sz="20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u="sng" kern="1200" dirty="0">
                          <a:solidFill>
                            <a:srgbClr val="C00000"/>
                          </a:solidFill>
                          <a:effectLst/>
                          <a:hlinkClick r:id="rId6">
                            <a:extLst>
                              <a:ext uri="{A12FA001-AC4F-418D-AE19-62706E023703}">
                                <ahyp:hlinkClr xmlns:ahyp="http://schemas.microsoft.com/office/drawing/2018/hyperlinkcolor" val="tx"/>
                              </a:ext>
                            </a:extLst>
                          </a:hlinkClick>
                        </a:rPr>
                        <a:t>https://youtu.be/8lgj3Wm5R5I</a:t>
                      </a:r>
                      <a:endParaRPr lang="en-GB" sz="2000" kern="1200" dirty="0">
                        <a:solidFill>
                          <a:srgbClr val="C00000"/>
                        </a:solidFill>
                        <a:effectLst/>
                      </a:endParaRPr>
                    </a:p>
                    <a:p>
                      <a:endParaRPr lang="en-US" sz="2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294936210"/>
                  </a:ext>
                </a:extLst>
              </a:tr>
            </a:tbl>
          </a:graphicData>
        </a:graphic>
      </p:graphicFrame>
      <p:pic>
        <p:nvPicPr>
          <p:cNvPr id="10" name="Picture 9">
            <a:extLst>
              <a:ext uri="{FF2B5EF4-FFF2-40B4-BE49-F238E27FC236}">
                <a16:creationId xmlns:a16="http://schemas.microsoft.com/office/drawing/2014/main" id="{60A3547F-CD62-BE4D-8AFB-8BDA2760F81C}"/>
              </a:ext>
            </a:extLst>
          </p:cNvPr>
          <p:cNvPicPr/>
          <p:nvPr/>
        </p:nvPicPr>
        <p:blipFill>
          <a:blip r:embed="rId7">
            <a:extLst>
              <a:ext uri="{28A0092B-C50C-407E-A947-70E740481C1C}">
                <a14:useLocalDpi xmlns:a14="http://schemas.microsoft.com/office/drawing/2010/main" val="0"/>
              </a:ext>
            </a:extLst>
          </a:blip>
          <a:srcRect/>
          <a:stretch>
            <a:fillRect/>
          </a:stretch>
        </p:blipFill>
        <p:spPr bwMode="auto">
          <a:xfrm>
            <a:off x="4432742" y="1496774"/>
            <a:ext cx="644525" cy="901700"/>
          </a:xfrm>
          <a:prstGeom prst="rect">
            <a:avLst/>
          </a:prstGeom>
          <a:noFill/>
        </p:spPr>
      </p:pic>
      <p:pic>
        <p:nvPicPr>
          <p:cNvPr id="11" name="Picture 10">
            <a:extLst>
              <a:ext uri="{FF2B5EF4-FFF2-40B4-BE49-F238E27FC236}">
                <a16:creationId xmlns:a16="http://schemas.microsoft.com/office/drawing/2014/main" id="{86EA94DD-E660-4644-BE4F-098A374C0135}"/>
              </a:ext>
            </a:extLst>
          </p:cNvPr>
          <p:cNvPicPr/>
          <p:nvPr/>
        </p:nvPicPr>
        <p:blipFill>
          <a:blip r:embed="rId8">
            <a:extLst>
              <a:ext uri="{28A0092B-C50C-407E-A947-70E740481C1C}">
                <a14:useLocalDpi xmlns:a14="http://schemas.microsoft.com/office/drawing/2010/main" val="0"/>
              </a:ext>
            </a:extLst>
          </a:blip>
          <a:srcRect/>
          <a:stretch>
            <a:fillRect/>
          </a:stretch>
        </p:blipFill>
        <p:spPr bwMode="auto">
          <a:xfrm>
            <a:off x="8074499" y="1568304"/>
            <a:ext cx="612775" cy="918845"/>
          </a:xfrm>
          <a:prstGeom prst="rect">
            <a:avLst/>
          </a:prstGeom>
          <a:noFill/>
        </p:spPr>
      </p:pic>
      <p:pic>
        <p:nvPicPr>
          <p:cNvPr id="14" name="Picture 13" descr="A picture containing text&#10;&#10;Description automatically generated">
            <a:extLst>
              <a:ext uri="{FF2B5EF4-FFF2-40B4-BE49-F238E27FC236}">
                <a16:creationId xmlns:a16="http://schemas.microsoft.com/office/drawing/2014/main" id="{614237D9-2230-B043-9278-FB24FB14A896}"/>
              </a:ext>
            </a:extLst>
          </p:cNvPr>
          <p:cNvPicPr/>
          <p:nvPr/>
        </p:nvPicPr>
        <p:blipFill>
          <a:blip r:embed="rId9" cstate="print">
            <a:extLst>
              <a:ext uri="{28A0092B-C50C-407E-A947-70E740481C1C}">
                <a14:useLocalDpi xmlns:a14="http://schemas.microsoft.com/office/drawing/2010/main" val="0"/>
              </a:ext>
            </a:extLst>
          </a:blip>
          <a:stretch>
            <a:fillRect/>
          </a:stretch>
        </p:blipFill>
        <p:spPr>
          <a:xfrm>
            <a:off x="4461317" y="4115853"/>
            <a:ext cx="615950" cy="863600"/>
          </a:xfrm>
          <a:prstGeom prst="rect">
            <a:avLst/>
          </a:prstGeom>
        </p:spPr>
      </p:pic>
      <p:pic>
        <p:nvPicPr>
          <p:cNvPr id="15" name="Picture 14" descr="A close up of text on a white background&#10;&#10;Description automatically generated">
            <a:extLst>
              <a:ext uri="{FF2B5EF4-FFF2-40B4-BE49-F238E27FC236}">
                <a16:creationId xmlns:a16="http://schemas.microsoft.com/office/drawing/2014/main" id="{9CE409F7-4D4A-0A4A-9BB9-BC3F488AF415}"/>
              </a:ext>
            </a:extLst>
          </p:cNvPr>
          <p:cNvPicPr/>
          <p:nvPr/>
        </p:nvPicPr>
        <p:blipFill>
          <a:blip r:embed="rId10" cstate="print">
            <a:extLst>
              <a:ext uri="{28A0092B-C50C-407E-A947-70E740481C1C}">
                <a14:useLocalDpi xmlns:a14="http://schemas.microsoft.com/office/drawing/2010/main" val="0"/>
              </a:ext>
            </a:extLst>
          </a:blip>
          <a:stretch>
            <a:fillRect/>
          </a:stretch>
        </p:blipFill>
        <p:spPr>
          <a:xfrm>
            <a:off x="8228049" y="4151935"/>
            <a:ext cx="628650" cy="880110"/>
          </a:xfrm>
          <a:prstGeom prst="rect">
            <a:avLst/>
          </a:prstGeom>
        </p:spPr>
      </p:pic>
    </p:spTree>
    <p:extLst>
      <p:ext uri="{BB962C8B-B14F-4D97-AF65-F5344CB8AC3E}">
        <p14:creationId xmlns:p14="http://schemas.microsoft.com/office/powerpoint/2010/main" val="13677959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698A51-898D-BD46-8D38-9013F60852D3}"/>
              </a:ext>
            </a:extLst>
          </p:cNvPr>
          <p:cNvSpPr>
            <a:spLocks noGrp="1"/>
          </p:cNvSpPr>
          <p:nvPr>
            <p:ph type="title"/>
          </p:nvPr>
        </p:nvSpPr>
        <p:spPr>
          <a:xfrm>
            <a:off x="297712" y="141461"/>
            <a:ext cx="11766697" cy="1478570"/>
          </a:xfrm>
        </p:spPr>
        <p:txBody>
          <a:bodyPr>
            <a:normAutofit fontScale="90000"/>
          </a:bodyPr>
          <a:lstStyle/>
          <a:p>
            <a:r>
              <a:rPr lang="en-US" dirty="0">
                <a:solidFill>
                  <a:schemeClr val="bg2">
                    <a:lumMod val="60000"/>
                    <a:lumOff val="40000"/>
                  </a:schemeClr>
                </a:solidFill>
                <a:latin typeface="Calibri" panose="020F0502020204030204" pitchFamily="34" charset="0"/>
                <a:cs typeface="Calibri" panose="020F0502020204030204" pitchFamily="34" charset="0"/>
              </a:rPr>
              <a:t>Parental information list</a:t>
            </a:r>
            <a:br>
              <a:rPr lang="en-US" dirty="0">
                <a:solidFill>
                  <a:schemeClr val="bg2">
                    <a:lumMod val="60000"/>
                    <a:lumOff val="40000"/>
                  </a:schemeClr>
                </a:solidFill>
                <a:latin typeface="Calibri" panose="020F0502020204030204" pitchFamily="34" charset="0"/>
                <a:cs typeface="Calibri" panose="020F0502020204030204" pitchFamily="34" charset="0"/>
              </a:rPr>
            </a:br>
            <a:r>
              <a:rPr lang="en-US" i="1" dirty="0">
                <a:solidFill>
                  <a:schemeClr val="bg2">
                    <a:lumMod val="60000"/>
                    <a:lumOff val="40000"/>
                  </a:schemeClr>
                </a:solidFill>
                <a:latin typeface="Calibri" panose="020F0502020204030204" pitchFamily="34" charset="0"/>
                <a:cs typeface="Calibri" panose="020F0502020204030204" pitchFamily="34" charset="0"/>
              </a:rPr>
              <a:t>(overview of documents which have been uploaded separately )</a:t>
            </a:r>
            <a:endParaRPr lang="en-US" i="1" dirty="0">
              <a:solidFill>
                <a:schemeClr val="bg2">
                  <a:lumMod val="60000"/>
                  <a:lumOff val="40000"/>
                </a:schemeClr>
              </a:solidFill>
            </a:endParaRPr>
          </a:p>
        </p:txBody>
      </p:sp>
      <p:sp>
        <p:nvSpPr>
          <p:cNvPr id="10" name="TextBox 9">
            <a:extLst>
              <a:ext uri="{FF2B5EF4-FFF2-40B4-BE49-F238E27FC236}">
                <a16:creationId xmlns:a16="http://schemas.microsoft.com/office/drawing/2014/main" id="{01F59F25-6364-5649-A618-6565B9B16E7F}"/>
              </a:ext>
            </a:extLst>
          </p:cNvPr>
          <p:cNvSpPr txBox="1"/>
          <p:nvPr/>
        </p:nvSpPr>
        <p:spPr>
          <a:xfrm>
            <a:off x="1698386" y="3075057"/>
            <a:ext cx="8795228" cy="707886"/>
          </a:xfrm>
          <a:prstGeom prst="rect">
            <a:avLst/>
          </a:prstGeom>
          <a:noFill/>
        </p:spPr>
        <p:txBody>
          <a:bodyPr wrap="none" rtlCol="0">
            <a:spAutoFit/>
          </a:bodyPr>
          <a:lstStyle/>
          <a:p>
            <a:r>
              <a:rPr lang="en-GB" sz="2000" dirty="0">
                <a:solidFill>
                  <a:schemeClr val="bg1"/>
                </a:solidFill>
                <a:latin typeface="Calibri" panose="020F0502020204030204" pitchFamily="34" charset="0"/>
                <a:cs typeface="Calibri" panose="020F0502020204030204" pitchFamily="34" charset="0"/>
              </a:rPr>
              <a:t>To access all video clips at once please use the following link:</a:t>
            </a:r>
          </a:p>
          <a:p>
            <a:r>
              <a:rPr lang="en-GB" sz="2000" u="sng" dirty="0">
                <a:solidFill>
                  <a:srgbClr val="C00000"/>
                </a:solidFill>
                <a:latin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https://www.youtube.com/playlist?list=PLhSmMGgX6cin37FQS9NAbYSx6xrOTvEF4</a:t>
            </a:r>
            <a:endParaRPr lang="en-US" sz="2000" dirty="0">
              <a:solidFill>
                <a:srgbClr val="C0000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384436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65BCB-16EB-104B-A34D-1CA87E50F909}"/>
              </a:ext>
            </a:extLst>
          </p:cNvPr>
          <p:cNvSpPr>
            <a:spLocks noGrp="1"/>
          </p:cNvSpPr>
          <p:nvPr>
            <p:ph type="title"/>
          </p:nvPr>
        </p:nvSpPr>
        <p:spPr/>
        <p:txBody>
          <a:bodyPr/>
          <a:lstStyle/>
          <a:p>
            <a:r>
              <a:rPr lang="en-US" dirty="0">
                <a:solidFill>
                  <a:schemeClr val="bg2">
                    <a:lumMod val="60000"/>
                    <a:lumOff val="40000"/>
                  </a:schemeClr>
                </a:solidFill>
              </a:rPr>
              <a:t>Parent flow charts</a:t>
            </a:r>
            <a:br>
              <a:rPr lang="en-US" dirty="0">
                <a:solidFill>
                  <a:schemeClr val="bg2">
                    <a:lumMod val="60000"/>
                    <a:lumOff val="40000"/>
                  </a:schemeClr>
                </a:solidFill>
              </a:rPr>
            </a:br>
            <a:r>
              <a:rPr lang="en-US" sz="1800" i="1" dirty="0">
                <a:solidFill>
                  <a:schemeClr val="bg2">
                    <a:lumMod val="60000"/>
                    <a:lumOff val="40000"/>
                  </a:schemeClr>
                </a:solidFill>
                <a:latin typeface="Calibri" panose="020F0502020204030204" pitchFamily="34" charset="0"/>
                <a:cs typeface="Calibri" panose="020F0502020204030204" pitchFamily="34" charset="0"/>
              </a:rPr>
              <a:t>(overview of documents which have been uploaded separately )</a:t>
            </a:r>
            <a:endParaRPr lang="en-US" sz="1800" dirty="0">
              <a:solidFill>
                <a:schemeClr val="bg2">
                  <a:lumMod val="60000"/>
                  <a:lumOff val="40000"/>
                </a:schemeClr>
              </a:solidFill>
            </a:endParaRPr>
          </a:p>
        </p:txBody>
      </p:sp>
      <p:pic>
        <p:nvPicPr>
          <p:cNvPr id="4" name="Picture 3">
            <a:extLst>
              <a:ext uri="{FF2B5EF4-FFF2-40B4-BE49-F238E27FC236}">
                <a16:creationId xmlns:a16="http://schemas.microsoft.com/office/drawing/2014/main" id="{B7EF3169-CC46-1645-A51A-F020AB5F5C50}"/>
              </a:ext>
            </a:extLst>
          </p:cNvPr>
          <p:cNvPicPr>
            <a:picLocks noChangeAspect="1"/>
          </p:cNvPicPr>
          <p:nvPr/>
        </p:nvPicPr>
        <p:blipFill>
          <a:blip r:embed="rId2"/>
          <a:stretch>
            <a:fillRect/>
          </a:stretch>
        </p:blipFill>
        <p:spPr>
          <a:xfrm>
            <a:off x="8349521" y="1626881"/>
            <a:ext cx="3357289" cy="4750988"/>
          </a:xfrm>
          <a:prstGeom prst="rect">
            <a:avLst/>
          </a:prstGeom>
        </p:spPr>
      </p:pic>
      <p:pic>
        <p:nvPicPr>
          <p:cNvPr id="6" name="Picture 5">
            <a:extLst>
              <a:ext uri="{FF2B5EF4-FFF2-40B4-BE49-F238E27FC236}">
                <a16:creationId xmlns:a16="http://schemas.microsoft.com/office/drawing/2014/main" id="{BDAFEC61-D9F5-1F4D-A5F2-C4157C1AD1EF}"/>
              </a:ext>
            </a:extLst>
          </p:cNvPr>
          <p:cNvPicPr>
            <a:picLocks noChangeAspect="1"/>
          </p:cNvPicPr>
          <p:nvPr/>
        </p:nvPicPr>
        <p:blipFill>
          <a:blip r:embed="rId3"/>
          <a:stretch>
            <a:fillRect/>
          </a:stretch>
        </p:blipFill>
        <p:spPr>
          <a:xfrm>
            <a:off x="4294783" y="1737523"/>
            <a:ext cx="3279104" cy="4640346"/>
          </a:xfrm>
          <a:prstGeom prst="rect">
            <a:avLst/>
          </a:prstGeom>
        </p:spPr>
      </p:pic>
      <p:pic>
        <p:nvPicPr>
          <p:cNvPr id="8" name="Picture 7">
            <a:extLst>
              <a:ext uri="{FF2B5EF4-FFF2-40B4-BE49-F238E27FC236}">
                <a16:creationId xmlns:a16="http://schemas.microsoft.com/office/drawing/2014/main" id="{A6FC6B55-A152-0146-8A27-80ABEE2342F8}"/>
              </a:ext>
            </a:extLst>
          </p:cNvPr>
          <p:cNvPicPr>
            <a:picLocks noChangeAspect="1"/>
          </p:cNvPicPr>
          <p:nvPr/>
        </p:nvPicPr>
        <p:blipFill>
          <a:blip r:embed="rId4"/>
          <a:stretch>
            <a:fillRect/>
          </a:stretch>
        </p:blipFill>
        <p:spPr>
          <a:xfrm>
            <a:off x="240045" y="1917306"/>
            <a:ext cx="3281686" cy="4644000"/>
          </a:xfrm>
          <a:prstGeom prst="rect">
            <a:avLst/>
          </a:prstGeom>
        </p:spPr>
      </p:pic>
    </p:spTree>
    <p:extLst>
      <p:ext uri="{BB962C8B-B14F-4D97-AF65-F5344CB8AC3E}">
        <p14:creationId xmlns:p14="http://schemas.microsoft.com/office/powerpoint/2010/main" val="343793527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{C063929F-D695-FD48-8846-458B3EE92D0A}tf10001122</Template>
  <TotalTime>1571</TotalTime>
  <Words>1067</Words>
  <Application>Microsoft Macintosh PowerPoint</Application>
  <PresentationFormat>Widescreen</PresentationFormat>
  <Paragraphs>121</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Symbol</vt:lpstr>
      <vt:lpstr>Tw Cen MT</vt:lpstr>
      <vt:lpstr>Wingdings</vt:lpstr>
      <vt:lpstr>Circuit</vt:lpstr>
      <vt:lpstr>Additional Learning Needs &amp; Educational Tribunal Act</vt:lpstr>
      <vt:lpstr>Additional Learning needs in st. joseph’s</vt:lpstr>
      <vt:lpstr>Vale of glamorgan website information</vt:lpstr>
      <vt:lpstr>The Index for Children and Young People with Disabilities or Additional Needs </vt:lpstr>
      <vt:lpstr>ALN &amp; Dispute resolution</vt:lpstr>
      <vt:lpstr>ALN &amp; Dispute resolution</vt:lpstr>
      <vt:lpstr>ALN &amp; Dispute resolution</vt:lpstr>
      <vt:lpstr>Parental information list (overview of documents which have been uploaded separately )</vt:lpstr>
      <vt:lpstr>PowerPoint Presentation</vt:lpstr>
      <vt:lpstr>Parental information list (overview of documents which have been uploaded separately )</vt:lpstr>
      <vt:lpstr>Parent flow charts (overview of documents which have been uploaded separately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Additional Learning Needs &amp; Educational Tribunal Act</dc:title>
  <dc:creator>J Dunstan (St Josephs RC Primary School)</dc:creator>
  <cp:lastModifiedBy>J Dunstan (St Josephs RC Primary School)</cp:lastModifiedBy>
  <cp:revision>24</cp:revision>
  <dcterms:created xsi:type="dcterms:W3CDTF">2021-07-16T08:38:37Z</dcterms:created>
  <dcterms:modified xsi:type="dcterms:W3CDTF">2021-07-19T13:53:17Z</dcterms:modified>
</cp:coreProperties>
</file>